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8" r:id="rId6"/>
    <p:sldId id="258" r:id="rId7"/>
    <p:sldId id="257" r:id="rId8"/>
    <p:sldId id="259" r:id="rId9"/>
    <p:sldId id="271" r:id="rId10"/>
    <p:sldId id="262" r:id="rId11"/>
    <p:sldId id="273" r:id="rId12"/>
    <p:sldId id="275" r:id="rId13"/>
    <p:sldId id="269" r:id="rId14"/>
    <p:sldId id="266" r:id="rId15"/>
    <p:sldId id="260" r:id="rId16"/>
    <p:sldId id="272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36B812-571D-442C-96A5-9234FEE94C9A}" v="317" dt="2022-06-06T11:47:40.141"/>
    <p1510:client id="{2B72BAF9-AE68-4DF9-B164-E524EDBBE623}" v="1321" dt="2022-06-08T21:08:18.845"/>
    <p1510:client id="{3AE4364E-4A96-3137-DD56-C516448E8AE4}" v="24" dt="2022-06-06T20:39:07.187"/>
    <p1510:client id="{8D5200AF-8086-44D8-96CA-6AB7699346EF}" v="50" dt="2022-06-06T11:35:43.580"/>
    <p1510:client id="{9BFFA18B-1D0C-26D0-9A0B-88D2EA3ACDB2}" v="18" dt="2022-06-06T19:06:24.161"/>
    <p1510:client id="{DC69E93F-EABF-6F42-672C-A91BE8C9C233}" v="3511" dt="2022-06-06T21:26:45.921"/>
    <p1510:client id="{EFFB2F52-EA26-4881-8B50-84AC9DCDC07D}" v="615" dt="2022-06-06T11:18:19.273"/>
    <p1510:client id="{F06EA5F1-ED65-5C52-9455-DA6D0016B748}" v="118" dt="2022-06-06T21:11:00.2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B8374D-FC49-404F-9EC5-1AF39B7E0EB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30B9A1A-1779-44FC-BB26-6F191AEE6A9C}">
      <dgm:prSet/>
      <dgm:spPr/>
      <dgm:t>
        <a:bodyPr/>
        <a:lstStyle/>
        <a:p>
          <a:r>
            <a:rPr lang="tr-TR"/>
            <a:t>Introduction of TWA Flight 800</a:t>
          </a:r>
          <a:endParaRPr lang="en-US"/>
        </a:p>
      </dgm:t>
    </dgm:pt>
    <dgm:pt modelId="{41FEB2B3-B44E-4013-BB01-1AB5F93B6F0B}" type="parTrans" cxnId="{2004914E-797F-4F9E-9927-1825C3B209FA}">
      <dgm:prSet/>
      <dgm:spPr/>
      <dgm:t>
        <a:bodyPr/>
        <a:lstStyle/>
        <a:p>
          <a:endParaRPr lang="en-US"/>
        </a:p>
      </dgm:t>
    </dgm:pt>
    <dgm:pt modelId="{A9C8167A-B7E6-400E-BBAA-29F8A6D8956A}" type="sibTrans" cxnId="{2004914E-797F-4F9E-9927-1825C3B209FA}">
      <dgm:prSet/>
      <dgm:spPr/>
      <dgm:t>
        <a:bodyPr/>
        <a:lstStyle/>
        <a:p>
          <a:endParaRPr lang="en-US"/>
        </a:p>
      </dgm:t>
    </dgm:pt>
    <dgm:pt modelId="{E7B9E4B8-6E5B-4434-8E9B-337D70DD11E9}">
      <dgm:prSet/>
      <dgm:spPr/>
      <dgm:t>
        <a:bodyPr/>
        <a:lstStyle/>
        <a:p>
          <a:r>
            <a:rPr lang="tr-TR"/>
            <a:t>Background Information on the Aircraft</a:t>
          </a:r>
          <a:endParaRPr lang="en-US"/>
        </a:p>
      </dgm:t>
    </dgm:pt>
    <dgm:pt modelId="{6D36D02F-4394-4282-9264-115C0268C7FA}" type="parTrans" cxnId="{BD92E9EC-FEA8-43AE-9BCD-C72A436BC5F9}">
      <dgm:prSet/>
      <dgm:spPr/>
      <dgm:t>
        <a:bodyPr/>
        <a:lstStyle/>
        <a:p>
          <a:endParaRPr lang="en-US"/>
        </a:p>
      </dgm:t>
    </dgm:pt>
    <dgm:pt modelId="{D29FF759-C7AF-4A06-8F2E-1765C4D7B5A0}" type="sibTrans" cxnId="{BD92E9EC-FEA8-43AE-9BCD-C72A436BC5F9}">
      <dgm:prSet/>
      <dgm:spPr/>
      <dgm:t>
        <a:bodyPr/>
        <a:lstStyle/>
        <a:p>
          <a:endParaRPr lang="en-US"/>
        </a:p>
      </dgm:t>
    </dgm:pt>
    <dgm:pt modelId="{47A60E53-0ABB-4B1B-964B-2CA5AE8AFB22}">
      <dgm:prSet/>
      <dgm:spPr/>
      <dgm:t>
        <a:bodyPr/>
        <a:lstStyle/>
        <a:p>
          <a:r>
            <a:rPr lang="tr-TR"/>
            <a:t>Accident Characteristics – 5 Pillars of Analysis</a:t>
          </a:r>
          <a:endParaRPr lang="en-US"/>
        </a:p>
      </dgm:t>
    </dgm:pt>
    <dgm:pt modelId="{6322B789-0A0F-4647-B899-4FACC6B853E2}" type="parTrans" cxnId="{E320B07A-6DF6-451A-8602-1DCA93B6C3E1}">
      <dgm:prSet/>
      <dgm:spPr/>
      <dgm:t>
        <a:bodyPr/>
        <a:lstStyle/>
        <a:p>
          <a:endParaRPr lang="en-US"/>
        </a:p>
      </dgm:t>
    </dgm:pt>
    <dgm:pt modelId="{34CEF2D1-B724-4F6E-8C52-C9DFDE3DE1B1}" type="sibTrans" cxnId="{E320B07A-6DF6-451A-8602-1DCA93B6C3E1}">
      <dgm:prSet/>
      <dgm:spPr/>
      <dgm:t>
        <a:bodyPr/>
        <a:lstStyle/>
        <a:p>
          <a:endParaRPr lang="en-US"/>
        </a:p>
      </dgm:t>
    </dgm:pt>
    <dgm:pt modelId="{ECA6DC90-A741-43FA-8AB1-7C4BB060D25E}">
      <dgm:prSet/>
      <dgm:spPr/>
      <dgm:t>
        <a:bodyPr/>
        <a:lstStyle/>
        <a:p>
          <a:r>
            <a:rPr lang="tr-TR"/>
            <a:t>Root Cause – Direct Cause Connection</a:t>
          </a:r>
          <a:endParaRPr lang="en-US"/>
        </a:p>
      </dgm:t>
    </dgm:pt>
    <dgm:pt modelId="{84614888-F1D9-4EC2-9150-61EEAF874656}" type="parTrans" cxnId="{4CC8A20C-BBD2-4E5A-A84B-B85A72C4A00E}">
      <dgm:prSet/>
      <dgm:spPr/>
      <dgm:t>
        <a:bodyPr/>
        <a:lstStyle/>
        <a:p>
          <a:endParaRPr lang="en-US"/>
        </a:p>
      </dgm:t>
    </dgm:pt>
    <dgm:pt modelId="{2135AF0F-90E3-4439-8A4A-D9ADE27C9478}" type="sibTrans" cxnId="{4CC8A20C-BBD2-4E5A-A84B-B85A72C4A00E}">
      <dgm:prSet/>
      <dgm:spPr/>
      <dgm:t>
        <a:bodyPr/>
        <a:lstStyle/>
        <a:p>
          <a:endParaRPr lang="en-US"/>
        </a:p>
      </dgm:t>
    </dgm:pt>
    <dgm:pt modelId="{72EC3879-C05E-4502-A8C1-27EF2A428717}">
      <dgm:prSet/>
      <dgm:spPr/>
      <dgm:t>
        <a:bodyPr/>
        <a:lstStyle/>
        <a:p>
          <a:r>
            <a:rPr lang="tr-TR"/>
            <a:t>General System Analysis / Vulnerabilities</a:t>
          </a:r>
          <a:endParaRPr lang="en-US"/>
        </a:p>
      </dgm:t>
    </dgm:pt>
    <dgm:pt modelId="{96B4CA48-CAA8-461B-B920-BDF64B80C3E8}" type="parTrans" cxnId="{1F2E04D0-D6B7-42D2-BEAB-225D614E60A0}">
      <dgm:prSet/>
      <dgm:spPr/>
      <dgm:t>
        <a:bodyPr/>
        <a:lstStyle/>
        <a:p>
          <a:endParaRPr lang="en-US"/>
        </a:p>
      </dgm:t>
    </dgm:pt>
    <dgm:pt modelId="{16D63E02-C9AF-4D36-B812-D5FF3C58D83A}" type="sibTrans" cxnId="{1F2E04D0-D6B7-42D2-BEAB-225D614E60A0}">
      <dgm:prSet/>
      <dgm:spPr/>
      <dgm:t>
        <a:bodyPr/>
        <a:lstStyle/>
        <a:p>
          <a:endParaRPr lang="en-US"/>
        </a:p>
      </dgm:t>
    </dgm:pt>
    <dgm:pt modelId="{392B34EB-FF88-4E67-8C5A-B00C46C49FF4}">
      <dgm:prSet/>
      <dgm:spPr/>
      <dgm:t>
        <a:bodyPr/>
        <a:lstStyle/>
        <a:p>
          <a:r>
            <a:rPr lang="tr-TR"/>
            <a:t>Statistical Reliability</a:t>
          </a:r>
          <a:endParaRPr lang="en-US"/>
        </a:p>
      </dgm:t>
    </dgm:pt>
    <dgm:pt modelId="{FC98F163-979A-425D-B31B-357C7D2E6DF9}" type="parTrans" cxnId="{F460AFA8-2819-4B75-A0D3-AA23FABE5322}">
      <dgm:prSet/>
      <dgm:spPr/>
      <dgm:t>
        <a:bodyPr/>
        <a:lstStyle/>
        <a:p>
          <a:endParaRPr lang="en-US"/>
        </a:p>
      </dgm:t>
    </dgm:pt>
    <dgm:pt modelId="{F9F98C03-D80D-4681-B6FA-B0355C7A6CBF}" type="sibTrans" cxnId="{F460AFA8-2819-4B75-A0D3-AA23FABE5322}">
      <dgm:prSet/>
      <dgm:spPr/>
      <dgm:t>
        <a:bodyPr/>
        <a:lstStyle/>
        <a:p>
          <a:endParaRPr lang="en-US"/>
        </a:p>
      </dgm:t>
    </dgm:pt>
    <dgm:pt modelId="{6939C15C-5C2B-43BD-9A9D-79E0F78062DD}">
      <dgm:prSet/>
      <dgm:spPr/>
      <dgm:t>
        <a:bodyPr/>
        <a:lstStyle/>
        <a:p>
          <a:r>
            <a:rPr lang="tr-TR"/>
            <a:t>Related Accidents</a:t>
          </a:r>
          <a:endParaRPr lang="en-US"/>
        </a:p>
      </dgm:t>
    </dgm:pt>
    <dgm:pt modelId="{41046263-4EB9-4718-9E23-07307A4DAF53}" type="parTrans" cxnId="{F06268D7-4DF7-40EA-9346-A55C3F79B437}">
      <dgm:prSet/>
      <dgm:spPr/>
      <dgm:t>
        <a:bodyPr/>
        <a:lstStyle/>
        <a:p>
          <a:endParaRPr lang="en-US"/>
        </a:p>
      </dgm:t>
    </dgm:pt>
    <dgm:pt modelId="{69227DFE-B15C-47E7-B0BB-6687D0C49012}" type="sibTrans" cxnId="{F06268D7-4DF7-40EA-9346-A55C3F79B437}">
      <dgm:prSet/>
      <dgm:spPr/>
      <dgm:t>
        <a:bodyPr/>
        <a:lstStyle/>
        <a:p>
          <a:endParaRPr lang="en-US"/>
        </a:p>
      </dgm:t>
    </dgm:pt>
    <dgm:pt modelId="{A2040060-8319-42A5-85CE-EA121D9FA4C7}">
      <dgm:prSet/>
      <dgm:spPr/>
      <dgm:t>
        <a:bodyPr/>
        <a:lstStyle/>
        <a:p>
          <a:r>
            <a:rPr lang="tr-TR"/>
            <a:t>Corrective Measures</a:t>
          </a:r>
          <a:endParaRPr lang="en-US"/>
        </a:p>
      </dgm:t>
    </dgm:pt>
    <dgm:pt modelId="{784C8F47-5B2C-46D9-A474-4FC09885341F}" type="parTrans" cxnId="{32949431-EC11-4603-AEBE-A1ACFA992D50}">
      <dgm:prSet/>
      <dgm:spPr/>
      <dgm:t>
        <a:bodyPr/>
        <a:lstStyle/>
        <a:p>
          <a:endParaRPr lang="en-US"/>
        </a:p>
      </dgm:t>
    </dgm:pt>
    <dgm:pt modelId="{BDEA5966-88AD-4535-A9A2-EDCAE3610707}" type="sibTrans" cxnId="{32949431-EC11-4603-AEBE-A1ACFA992D50}">
      <dgm:prSet/>
      <dgm:spPr/>
      <dgm:t>
        <a:bodyPr/>
        <a:lstStyle/>
        <a:p>
          <a:endParaRPr lang="en-US"/>
        </a:p>
      </dgm:t>
    </dgm:pt>
    <dgm:pt modelId="{9B6C4019-93A2-4B58-89D5-B269915662E5}">
      <dgm:prSet/>
      <dgm:spPr/>
      <dgm:t>
        <a:bodyPr/>
        <a:lstStyle/>
        <a:p>
          <a:r>
            <a:rPr lang="tr-TR"/>
            <a:t>References</a:t>
          </a:r>
          <a:endParaRPr lang="en-US"/>
        </a:p>
      </dgm:t>
    </dgm:pt>
    <dgm:pt modelId="{84C0DB79-0802-496A-A8D9-840745B73486}" type="parTrans" cxnId="{1AA81630-CD4C-4635-8E62-7F0C57463A91}">
      <dgm:prSet/>
      <dgm:spPr/>
      <dgm:t>
        <a:bodyPr/>
        <a:lstStyle/>
        <a:p>
          <a:endParaRPr lang="en-US"/>
        </a:p>
      </dgm:t>
    </dgm:pt>
    <dgm:pt modelId="{B32FBE83-6E68-4A8B-99FD-09C126927D22}" type="sibTrans" cxnId="{1AA81630-CD4C-4635-8E62-7F0C57463A91}">
      <dgm:prSet/>
      <dgm:spPr/>
      <dgm:t>
        <a:bodyPr/>
        <a:lstStyle/>
        <a:p>
          <a:endParaRPr lang="en-US"/>
        </a:p>
      </dgm:t>
    </dgm:pt>
    <dgm:pt modelId="{AE886142-4814-43B5-9BF9-4EF4DFA870E0}" type="pres">
      <dgm:prSet presAssocID="{DFB8374D-FC49-404F-9EC5-1AF39B7E0EB3}" presName="vert0" presStyleCnt="0">
        <dgm:presLayoutVars>
          <dgm:dir/>
          <dgm:animOne val="branch"/>
          <dgm:animLvl val="lvl"/>
        </dgm:presLayoutVars>
      </dgm:prSet>
      <dgm:spPr/>
    </dgm:pt>
    <dgm:pt modelId="{ACDA727A-3B24-445E-9F17-7FFD5974BC2B}" type="pres">
      <dgm:prSet presAssocID="{330B9A1A-1779-44FC-BB26-6F191AEE6A9C}" presName="thickLine" presStyleLbl="alignNode1" presStyleIdx="0" presStyleCnt="9"/>
      <dgm:spPr/>
    </dgm:pt>
    <dgm:pt modelId="{D18FA777-BFD2-4E1C-84CE-A8C56DD585C5}" type="pres">
      <dgm:prSet presAssocID="{330B9A1A-1779-44FC-BB26-6F191AEE6A9C}" presName="horz1" presStyleCnt="0"/>
      <dgm:spPr/>
    </dgm:pt>
    <dgm:pt modelId="{D6D68598-891C-4540-B661-D5519819BB63}" type="pres">
      <dgm:prSet presAssocID="{330B9A1A-1779-44FC-BB26-6F191AEE6A9C}" presName="tx1" presStyleLbl="revTx" presStyleIdx="0" presStyleCnt="9"/>
      <dgm:spPr/>
    </dgm:pt>
    <dgm:pt modelId="{5FB6195F-29F9-4842-89A6-A388E31C7A6F}" type="pres">
      <dgm:prSet presAssocID="{330B9A1A-1779-44FC-BB26-6F191AEE6A9C}" presName="vert1" presStyleCnt="0"/>
      <dgm:spPr/>
    </dgm:pt>
    <dgm:pt modelId="{5BFE96C6-DA33-4835-B274-7F6B898EE9CA}" type="pres">
      <dgm:prSet presAssocID="{E7B9E4B8-6E5B-4434-8E9B-337D70DD11E9}" presName="thickLine" presStyleLbl="alignNode1" presStyleIdx="1" presStyleCnt="9"/>
      <dgm:spPr/>
    </dgm:pt>
    <dgm:pt modelId="{2C287CEA-149A-482D-8504-C56161B083AA}" type="pres">
      <dgm:prSet presAssocID="{E7B9E4B8-6E5B-4434-8E9B-337D70DD11E9}" presName="horz1" presStyleCnt="0"/>
      <dgm:spPr/>
    </dgm:pt>
    <dgm:pt modelId="{3908EC58-1C22-4B88-A23B-25D9F961EDDD}" type="pres">
      <dgm:prSet presAssocID="{E7B9E4B8-6E5B-4434-8E9B-337D70DD11E9}" presName="tx1" presStyleLbl="revTx" presStyleIdx="1" presStyleCnt="9"/>
      <dgm:spPr/>
    </dgm:pt>
    <dgm:pt modelId="{416BAC9F-2408-4907-B6EF-94D43DE05EB7}" type="pres">
      <dgm:prSet presAssocID="{E7B9E4B8-6E5B-4434-8E9B-337D70DD11E9}" presName="vert1" presStyleCnt="0"/>
      <dgm:spPr/>
    </dgm:pt>
    <dgm:pt modelId="{6141D03E-EA3B-4FFE-B4B6-49DFA13945B2}" type="pres">
      <dgm:prSet presAssocID="{47A60E53-0ABB-4B1B-964B-2CA5AE8AFB22}" presName="thickLine" presStyleLbl="alignNode1" presStyleIdx="2" presStyleCnt="9"/>
      <dgm:spPr/>
    </dgm:pt>
    <dgm:pt modelId="{A17E0987-A36A-42FB-937F-922780B884E4}" type="pres">
      <dgm:prSet presAssocID="{47A60E53-0ABB-4B1B-964B-2CA5AE8AFB22}" presName="horz1" presStyleCnt="0"/>
      <dgm:spPr/>
    </dgm:pt>
    <dgm:pt modelId="{B292C0CC-7E19-40F0-9E6E-403E60B74AE8}" type="pres">
      <dgm:prSet presAssocID="{47A60E53-0ABB-4B1B-964B-2CA5AE8AFB22}" presName="tx1" presStyleLbl="revTx" presStyleIdx="2" presStyleCnt="9"/>
      <dgm:spPr/>
    </dgm:pt>
    <dgm:pt modelId="{B1FE2C00-D362-4BCB-BC47-A6640AC6AFC8}" type="pres">
      <dgm:prSet presAssocID="{47A60E53-0ABB-4B1B-964B-2CA5AE8AFB22}" presName="vert1" presStyleCnt="0"/>
      <dgm:spPr/>
    </dgm:pt>
    <dgm:pt modelId="{8ACE2D77-EE75-43E5-A394-6BC276635629}" type="pres">
      <dgm:prSet presAssocID="{ECA6DC90-A741-43FA-8AB1-7C4BB060D25E}" presName="thickLine" presStyleLbl="alignNode1" presStyleIdx="3" presStyleCnt="9"/>
      <dgm:spPr/>
    </dgm:pt>
    <dgm:pt modelId="{6C3D7E10-0CEB-4B48-94DF-2A7C852836F2}" type="pres">
      <dgm:prSet presAssocID="{ECA6DC90-A741-43FA-8AB1-7C4BB060D25E}" presName="horz1" presStyleCnt="0"/>
      <dgm:spPr/>
    </dgm:pt>
    <dgm:pt modelId="{79D3CC2A-DD80-419F-8439-C79A31955360}" type="pres">
      <dgm:prSet presAssocID="{ECA6DC90-A741-43FA-8AB1-7C4BB060D25E}" presName="tx1" presStyleLbl="revTx" presStyleIdx="3" presStyleCnt="9"/>
      <dgm:spPr/>
    </dgm:pt>
    <dgm:pt modelId="{0160C411-63CF-4E57-8A53-92B150B2C7C6}" type="pres">
      <dgm:prSet presAssocID="{ECA6DC90-A741-43FA-8AB1-7C4BB060D25E}" presName="vert1" presStyleCnt="0"/>
      <dgm:spPr/>
    </dgm:pt>
    <dgm:pt modelId="{68792FD3-4BA4-4D41-9B30-81A8FEA78647}" type="pres">
      <dgm:prSet presAssocID="{72EC3879-C05E-4502-A8C1-27EF2A428717}" presName="thickLine" presStyleLbl="alignNode1" presStyleIdx="4" presStyleCnt="9"/>
      <dgm:spPr/>
    </dgm:pt>
    <dgm:pt modelId="{7A0BC12B-16A0-42B8-AA6B-6FECEF96D243}" type="pres">
      <dgm:prSet presAssocID="{72EC3879-C05E-4502-A8C1-27EF2A428717}" presName="horz1" presStyleCnt="0"/>
      <dgm:spPr/>
    </dgm:pt>
    <dgm:pt modelId="{63670C00-163E-41AB-92D8-BBEF127347AF}" type="pres">
      <dgm:prSet presAssocID="{72EC3879-C05E-4502-A8C1-27EF2A428717}" presName="tx1" presStyleLbl="revTx" presStyleIdx="4" presStyleCnt="9"/>
      <dgm:spPr/>
    </dgm:pt>
    <dgm:pt modelId="{197116A4-A166-402D-A859-4C2CD830FD9A}" type="pres">
      <dgm:prSet presAssocID="{72EC3879-C05E-4502-A8C1-27EF2A428717}" presName="vert1" presStyleCnt="0"/>
      <dgm:spPr/>
    </dgm:pt>
    <dgm:pt modelId="{9189124E-5B7D-40B9-9A59-D39A42F6B2AA}" type="pres">
      <dgm:prSet presAssocID="{392B34EB-FF88-4E67-8C5A-B00C46C49FF4}" presName="thickLine" presStyleLbl="alignNode1" presStyleIdx="5" presStyleCnt="9"/>
      <dgm:spPr/>
    </dgm:pt>
    <dgm:pt modelId="{46831BB5-C636-4844-A9D6-7243F70E70A0}" type="pres">
      <dgm:prSet presAssocID="{392B34EB-FF88-4E67-8C5A-B00C46C49FF4}" presName="horz1" presStyleCnt="0"/>
      <dgm:spPr/>
    </dgm:pt>
    <dgm:pt modelId="{6DB96595-76B6-4A25-B338-FA5F6F9726DD}" type="pres">
      <dgm:prSet presAssocID="{392B34EB-FF88-4E67-8C5A-B00C46C49FF4}" presName="tx1" presStyleLbl="revTx" presStyleIdx="5" presStyleCnt="9"/>
      <dgm:spPr/>
    </dgm:pt>
    <dgm:pt modelId="{96137441-E852-4C3C-BDEA-7436C5230E84}" type="pres">
      <dgm:prSet presAssocID="{392B34EB-FF88-4E67-8C5A-B00C46C49FF4}" presName="vert1" presStyleCnt="0"/>
      <dgm:spPr/>
    </dgm:pt>
    <dgm:pt modelId="{B0B46F9F-F3AD-4EA1-82B2-04D57EA9FFCD}" type="pres">
      <dgm:prSet presAssocID="{6939C15C-5C2B-43BD-9A9D-79E0F78062DD}" presName="thickLine" presStyleLbl="alignNode1" presStyleIdx="6" presStyleCnt="9"/>
      <dgm:spPr/>
    </dgm:pt>
    <dgm:pt modelId="{DD39AEF6-0330-4226-9048-9BCBE9472CA4}" type="pres">
      <dgm:prSet presAssocID="{6939C15C-5C2B-43BD-9A9D-79E0F78062DD}" presName="horz1" presStyleCnt="0"/>
      <dgm:spPr/>
    </dgm:pt>
    <dgm:pt modelId="{9F701B4A-42C1-4944-B7A4-D3A568E4EF53}" type="pres">
      <dgm:prSet presAssocID="{6939C15C-5C2B-43BD-9A9D-79E0F78062DD}" presName="tx1" presStyleLbl="revTx" presStyleIdx="6" presStyleCnt="9"/>
      <dgm:spPr/>
    </dgm:pt>
    <dgm:pt modelId="{495C5F49-6306-430D-A41F-83D6A6F128CB}" type="pres">
      <dgm:prSet presAssocID="{6939C15C-5C2B-43BD-9A9D-79E0F78062DD}" presName="vert1" presStyleCnt="0"/>
      <dgm:spPr/>
    </dgm:pt>
    <dgm:pt modelId="{1BA21F5F-53FD-493D-8EFB-C4B2E344F4B1}" type="pres">
      <dgm:prSet presAssocID="{A2040060-8319-42A5-85CE-EA121D9FA4C7}" presName="thickLine" presStyleLbl="alignNode1" presStyleIdx="7" presStyleCnt="9"/>
      <dgm:spPr/>
    </dgm:pt>
    <dgm:pt modelId="{74CB0AA9-958F-4234-A138-D50B73F215C3}" type="pres">
      <dgm:prSet presAssocID="{A2040060-8319-42A5-85CE-EA121D9FA4C7}" presName="horz1" presStyleCnt="0"/>
      <dgm:spPr/>
    </dgm:pt>
    <dgm:pt modelId="{1BE65BAB-9BD8-4AB6-B9B2-31F216A27835}" type="pres">
      <dgm:prSet presAssocID="{A2040060-8319-42A5-85CE-EA121D9FA4C7}" presName="tx1" presStyleLbl="revTx" presStyleIdx="7" presStyleCnt="9"/>
      <dgm:spPr/>
    </dgm:pt>
    <dgm:pt modelId="{649BA9AD-C7F5-41D8-96BA-8F717A304774}" type="pres">
      <dgm:prSet presAssocID="{A2040060-8319-42A5-85CE-EA121D9FA4C7}" presName="vert1" presStyleCnt="0"/>
      <dgm:spPr/>
    </dgm:pt>
    <dgm:pt modelId="{4D5772C9-E8D1-49E4-97F1-D9539AF2D678}" type="pres">
      <dgm:prSet presAssocID="{9B6C4019-93A2-4B58-89D5-B269915662E5}" presName="thickLine" presStyleLbl="alignNode1" presStyleIdx="8" presStyleCnt="9"/>
      <dgm:spPr/>
    </dgm:pt>
    <dgm:pt modelId="{9F1BE7C0-F28E-487D-8974-3857CE376C64}" type="pres">
      <dgm:prSet presAssocID="{9B6C4019-93A2-4B58-89D5-B269915662E5}" presName="horz1" presStyleCnt="0"/>
      <dgm:spPr/>
    </dgm:pt>
    <dgm:pt modelId="{49CC3F43-0EFA-4C6A-90F0-641D4FBE3C75}" type="pres">
      <dgm:prSet presAssocID="{9B6C4019-93A2-4B58-89D5-B269915662E5}" presName="tx1" presStyleLbl="revTx" presStyleIdx="8" presStyleCnt="9"/>
      <dgm:spPr/>
    </dgm:pt>
    <dgm:pt modelId="{FADF009F-9CB8-4FA4-9252-430C7C343888}" type="pres">
      <dgm:prSet presAssocID="{9B6C4019-93A2-4B58-89D5-B269915662E5}" presName="vert1" presStyleCnt="0"/>
      <dgm:spPr/>
    </dgm:pt>
  </dgm:ptLst>
  <dgm:cxnLst>
    <dgm:cxn modelId="{357DC306-5E3A-4D36-90A7-BA861F87C3B0}" type="presOf" srcId="{ECA6DC90-A741-43FA-8AB1-7C4BB060D25E}" destId="{79D3CC2A-DD80-419F-8439-C79A31955360}" srcOrd="0" destOrd="0" presId="urn:microsoft.com/office/officeart/2008/layout/LinedList"/>
    <dgm:cxn modelId="{4CC8A20C-BBD2-4E5A-A84B-B85A72C4A00E}" srcId="{DFB8374D-FC49-404F-9EC5-1AF39B7E0EB3}" destId="{ECA6DC90-A741-43FA-8AB1-7C4BB060D25E}" srcOrd="3" destOrd="0" parTransId="{84614888-F1D9-4EC2-9150-61EEAF874656}" sibTransId="{2135AF0F-90E3-4439-8A4A-D9ADE27C9478}"/>
    <dgm:cxn modelId="{1AA81630-CD4C-4635-8E62-7F0C57463A91}" srcId="{DFB8374D-FC49-404F-9EC5-1AF39B7E0EB3}" destId="{9B6C4019-93A2-4B58-89D5-B269915662E5}" srcOrd="8" destOrd="0" parTransId="{84C0DB79-0802-496A-A8D9-840745B73486}" sibTransId="{B32FBE83-6E68-4A8B-99FD-09C126927D22}"/>
    <dgm:cxn modelId="{32949431-EC11-4603-AEBE-A1ACFA992D50}" srcId="{DFB8374D-FC49-404F-9EC5-1AF39B7E0EB3}" destId="{A2040060-8319-42A5-85CE-EA121D9FA4C7}" srcOrd="7" destOrd="0" parTransId="{784C8F47-5B2C-46D9-A474-4FC09885341F}" sibTransId="{BDEA5966-88AD-4535-A9A2-EDCAE3610707}"/>
    <dgm:cxn modelId="{A0DC9D32-3BB1-4D01-BEB9-FA2CC18F33CF}" type="presOf" srcId="{330B9A1A-1779-44FC-BB26-6F191AEE6A9C}" destId="{D6D68598-891C-4540-B661-D5519819BB63}" srcOrd="0" destOrd="0" presId="urn:microsoft.com/office/officeart/2008/layout/LinedList"/>
    <dgm:cxn modelId="{FC71545B-56E2-47D7-803D-6B68185C796A}" type="presOf" srcId="{DFB8374D-FC49-404F-9EC5-1AF39B7E0EB3}" destId="{AE886142-4814-43B5-9BF9-4EF4DFA870E0}" srcOrd="0" destOrd="0" presId="urn:microsoft.com/office/officeart/2008/layout/LinedList"/>
    <dgm:cxn modelId="{2004914E-797F-4F9E-9927-1825C3B209FA}" srcId="{DFB8374D-FC49-404F-9EC5-1AF39B7E0EB3}" destId="{330B9A1A-1779-44FC-BB26-6F191AEE6A9C}" srcOrd="0" destOrd="0" parTransId="{41FEB2B3-B44E-4013-BB01-1AB5F93B6F0B}" sibTransId="{A9C8167A-B7E6-400E-BBAA-29F8A6D8956A}"/>
    <dgm:cxn modelId="{E320B07A-6DF6-451A-8602-1DCA93B6C3E1}" srcId="{DFB8374D-FC49-404F-9EC5-1AF39B7E0EB3}" destId="{47A60E53-0ABB-4B1B-964B-2CA5AE8AFB22}" srcOrd="2" destOrd="0" parTransId="{6322B789-0A0F-4647-B899-4FACC6B853E2}" sibTransId="{34CEF2D1-B724-4F6E-8C52-C9DFDE3DE1B1}"/>
    <dgm:cxn modelId="{BE969E80-E8B8-4865-A1A0-F65943CF6ED6}" type="presOf" srcId="{72EC3879-C05E-4502-A8C1-27EF2A428717}" destId="{63670C00-163E-41AB-92D8-BBEF127347AF}" srcOrd="0" destOrd="0" presId="urn:microsoft.com/office/officeart/2008/layout/LinedList"/>
    <dgm:cxn modelId="{9EABE89F-DE22-4BA3-84C4-F44CB80190A5}" type="presOf" srcId="{E7B9E4B8-6E5B-4434-8E9B-337D70DD11E9}" destId="{3908EC58-1C22-4B88-A23B-25D9F961EDDD}" srcOrd="0" destOrd="0" presId="urn:microsoft.com/office/officeart/2008/layout/LinedList"/>
    <dgm:cxn modelId="{F460AFA8-2819-4B75-A0D3-AA23FABE5322}" srcId="{DFB8374D-FC49-404F-9EC5-1AF39B7E0EB3}" destId="{392B34EB-FF88-4E67-8C5A-B00C46C49FF4}" srcOrd="5" destOrd="0" parTransId="{FC98F163-979A-425D-B31B-357C7D2E6DF9}" sibTransId="{F9F98C03-D80D-4681-B6FA-B0355C7A6CBF}"/>
    <dgm:cxn modelId="{33EAB9BD-DB85-4FB3-8E1F-9217D7AA7303}" type="presOf" srcId="{6939C15C-5C2B-43BD-9A9D-79E0F78062DD}" destId="{9F701B4A-42C1-4944-B7A4-D3A568E4EF53}" srcOrd="0" destOrd="0" presId="urn:microsoft.com/office/officeart/2008/layout/LinedList"/>
    <dgm:cxn modelId="{28BD55CA-4FAB-4298-AB59-B59C05A22458}" type="presOf" srcId="{A2040060-8319-42A5-85CE-EA121D9FA4C7}" destId="{1BE65BAB-9BD8-4AB6-B9B2-31F216A27835}" srcOrd="0" destOrd="0" presId="urn:microsoft.com/office/officeart/2008/layout/LinedList"/>
    <dgm:cxn modelId="{80DC14CF-0532-4DE3-886B-FC798A113300}" type="presOf" srcId="{392B34EB-FF88-4E67-8C5A-B00C46C49FF4}" destId="{6DB96595-76B6-4A25-B338-FA5F6F9726DD}" srcOrd="0" destOrd="0" presId="urn:microsoft.com/office/officeart/2008/layout/LinedList"/>
    <dgm:cxn modelId="{1F2E04D0-D6B7-42D2-BEAB-225D614E60A0}" srcId="{DFB8374D-FC49-404F-9EC5-1AF39B7E0EB3}" destId="{72EC3879-C05E-4502-A8C1-27EF2A428717}" srcOrd="4" destOrd="0" parTransId="{96B4CA48-CAA8-461B-B920-BDF64B80C3E8}" sibTransId="{16D63E02-C9AF-4D36-B812-D5FF3C58D83A}"/>
    <dgm:cxn modelId="{F06268D7-4DF7-40EA-9346-A55C3F79B437}" srcId="{DFB8374D-FC49-404F-9EC5-1AF39B7E0EB3}" destId="{6939C15C-5C2B-43BD-9A9D-79E0F78062DD}" srcOrd="6" destOrd="0" parTransId="{41046263-4EB9-4718-9E23-07307A4DAF53}" sibTransId="{69227DFE-B15C-47E7-B0BB-6687D0C49012}"/>
    <dgm:cxn modelId="{4C3CBBD9-AFD0-471C-8F5A-19DC67F821AB}" type="presOf" srcId="{9B6C4019-93A2-4B58-89D5-B269915662E5}" destId="{49CC3F43-0EFA-4C6A-90F0-641D4FBE3C75}" srcOrd="0" destOrd="0" presId="urn:microsoft.com/office/officeart/2008/layout/LinedList"/>
    <dgm:cxn modelId="{78CBBBDB-4ED4-479B-854F-CBD7B75E5EEC}" type="presOf" srcId="{47A60E53-0ABB-4B1B-964B-2CA5AE8AFB22}" destId="{B292C0CC-7E19-40F0-9E6E-403E60B74AE8}" srcOrd="0" destOrd="0" presId="urn:microsoft.com/office/officeart/2008/layout/LinedList"/>
    <dgm:cxn modelId="{BD92E9EC-FEA8-43AE-9BCD-C72A436BC5F9}" srcId="{DFB8374D-FC49-404F-9EC5-1AF39B7E0EB3}" destId="{E7B9E4B8-6E5B-4434-8E9B-337D70DD11E9}" srcOrd="1" destOrd="0" parTransId="{6D36D02F-4394-4282-9264-115C0268C7FA}" sibTransId="{D29FF759-C7AF-4A06-8F2E-1765C4D7B5A0}"/>
    <dgm:cxn modelId="{13A57BCA-B168-4D9C-959F-86D6FAEEB873}" type="presParOf" srcId="{AE886142-4814-43B5-9BF9-4EF4DFA870E0}" destId="{ACDA727A-3B24-445E-9F17-7FFD5974BC2B}" srcOrd="0" destOrd="0" presId="urn:microsoft.com/office/officeart/2008/layout/LinedList"/>
    <dgm:cxn modelId="{13915DA1-EDA6-4F75-AC5A-D7CBAB2CA801}" type="presParOf" srcId="{AE886142-4814-43B5-9BF9-4EF4DFA870E0}" destId="{D18FA777-BFD2-4E1C-84CE-A8C56DD585C5}" srcOrd="1" destOrd="0" presId="urn:microsoft.com/office/officeart/2008/layout/LinedList"/>
    <dgm:cxn modelId="{67D674F0-25A3-4F70-8053-3DFF97864305}" type="presParOf" srcId="{D18FA777-BFD2-4E1C-84CE-A8C56DD585C5}" destId="{D6D68598-891C-4540-B661-D5519819BB63}" srcOrd="0" destOrd="0" presId="urn:microsoft.com/office/officeart/2008/layout/LinedList"/>
    <dgm:cxn modelId="{011105E3-D559-4CAC-B380-D302F5956742}" type="presParOf" srcId="{D18FA777-BFD2-4E1C-84CE-A8C56DD585C5}" destId="{5FB6195F-29F9-4842-89A6-A388E31C7A6F}" srcOrd="1" destOrd="0" presId="urn:microsoft.com/office/officeart/2008/layout/LinedList"/>
    <dgm:cxn modelId="{76C015C4-D317-4128-8958-38D78319D195}" type="presParOf" srcId="{AE886142-4814-43B5-9BF9-4EF4DFA870E0}" destId="{5BFE96C6-DA33-4835-B274-7F6B898EE9CA}" srcOrd="2" destOrd="0" presId="urn:microsoft.com/office/officeart/2008/layout/LinedList"/>
    <dgm:cxn modelId="{279BBD30-BA05-43B6-AFD4-A576AFE5D77A}" type="presParOf" srcId="{AE886142-4814-43B5-9BF9-4EF4DFA870E0}" destId="{2C287CEA-149A-482D-8504-C56161B083AA}" srcOrd="3" destOrd="0" presId="urn:microsoft.com/office/officeart/2008/layout/LinedList"/>
    <dgm:cxn modelId="{A5B442A2-1E3D-471D-BA52-54E31C4D63E5}" type="presParOf" srcId="{2C287CEA-149A-482D-8504-C56161B083AA}" destId="{3908EC58-1C22-4B88-A23B-25D9F961EDDD}" srcOrd="0" destOrd="0" presId="urn:microsoft.com/office/officeart/2008/layout/LinedList"/>
    <dgm:cxn modelId="{952450F7-80D2-4BAA-8718-6D9EF072D1AB}" type="presParOf" srcId="{2C287CEA-149A-482D-8504-C56161B083AA}" destId="{416BAC9F-2408-4907-B6EF-94D43DE05EB7}" srcOrd="1" destOrd="0" presId="urn:microsoft.com/office/officeart/2008/layout/LinedList"/>
    <dgm:cxn modelId="{4A400C1B-D9B5-4D28-9417-2AE5EED2F9A7}" type="presParOf" srcId="{AE886142-4814-43B5-9BF9-4EF4DFA870E0}" destId="{6141D03E-EA3B-4FFE-B4B6-49DFA13945B2}" srcOrd="4" destOrd="0" presId="urn:microsoft.com/office/officeart/2008/layout/LinedList"/>
    <dgm:cxn modelId="{E891049E-484C-49F1-8F2E-58C8E7EAA9AC}" type="presParOf" srcId="{AE886142-4814-43B5-9BF9-4EF4DFA870E0}" destId="{A17E0987-A36A-42FB-937F-922780B884E4}" srcOrd="5" destOrd="0" presId="urn:microsoft.com/office/officeart/2008/layout/LinedList"/>
    <dgm:cxn modelId="{DBCF5882-3DC3-41AA-9F5B-A3ACEE5C7425}" type="presParOf" srcId="{A17E0987-A36A-42FB-937F-922780B884E4}" destId="{B292C0CC-7E19-40F0-9E6E-403E60B74AE8}" srcOrd="0" destOrd="0" presId="urn:microsoft.com/office/officeart/2008/layout/LinedList"/>
    <dgm:cxn modelId="{594B7E2E-3A5D-49EA-858F-7294778E1A14}" type="presParOf" srcId="{A17E0987-A36A-42FB-937F-922780B884E4}" destId="{B1FE2C00-D362-4BCB-BC47-A6640AC6AFC8}" srcOrd="1" destOrd="0" presId="urn:microsoft.com/office/officeart/2008/layout/LinedList"/>
    <dgm:cxn modelId="{B03CB311-C369-4A41-910D-C61B255DC233}" type="presParOf" srcId="{AE886142-4814-43B5-9BF9-4EF4DFA870E0}" destId="{8ACE2D77-EE75-43E5-A394-6BC276635629}" srcOrd="6" destOrd="0" presId="urn:microsoft.com/office/officeart/2008/layout/LinedList"/>
    <dgm:cxn modelId="{2D2461FB-F95D-462A-BB16-519C977C34C0}" type="presParOf" srcId="{AE886142-4814-43B5-9BF9-4EF4DFA870E0}" destId="{6C3D7E10-0CEB-4B48-94DF-2A7C852836F2}" srcOrd="7" destOrd="0" presId="urn:microsoft.com/office/officeart/2008/layout/LinedList"/>
    <dgm:cxn modelId="{84CF08E9-B9A9-4F9C-BAFF-14F0B4BC5BA0}" type="presParOf" srcId="{6C3D7E10-0CEB-4B48-94DF-2A7C852836F2}" destId="{79D3CC2A-DD80-419F-8439-C79A31955360}" srcOrd="0" destOrd="0" presId="urn:microsoft.com/office/officeart/2008/layout/LinedList"/>
    <dgm:cxn modelId="{762D7D49-E2E8-4C8C-AB8C-71D57DCB9E50}" type="presParOf" srcId="{6C3D7E10-0CEB-4B48-94DF-2A7C852836F2}" destId="{0160C411-63CF-4E57-8A53-92B150B2C7C6}" srcOrd="1" destOrd="0" presId="urn:microsoft.com/office/officeart/2008/layout/LinedList"/>
    <dgm:cxn modelId="{D52F329B-E11B-4089-9702-4F60A7FA9D7A}" type="presParOf" srcId="{AE886142-4814-43B5-9BF9-4EF4DFA870E0}" destId="{68792FD3-4BA4-4D41-9B30-81A8FEA78647}" srcOrd="8" destOrd="0" presId="urn:microsoft.com/office/officeart/2008/layout/LinedList"/>
    <dgm:cxn modelId="{0F5DFCD4-C985-4816-ABC8-DF961228A6D8}" type="presParOf" srcId="{AE886142-4814-43B5-9BF9-4EF4DFA870E0}" destId="{7A0BC12B-16A0-42B8-AA6B-6FECEF96D243}" srcOrd="9" destOrd="0" presId="urn:microsoft.com/office/officeart/2008/layout/LinedList"/>
    <dgm:cxn modelId="{1CEF92B9-28F8-47FF-BEDE-B5F093DA1FB2}" type="presParOf" srcId="{7A0BC12B-16A0-42B8-AA6B-6FECEF96D243}" destId="{63670C00-163E-41AB-92D8-BBEF127347AF}" srcOrd="0" destOrd="0" presId="urn:microsoft.com/office/officeart/2008/layout/LinedList"/>
    <dgm:cxn modelId="{F6B37F42-7B01-494A-B4D7-EF0EAE605C9F}" type="presParOf" srcId="{7A0BC12B-16A0-42B8-AA6B-6FECEF96D243}" destId="{197116A4-A166-402D-A859-4C2CD830FD9A}" srcOrd="1" destOrd="0" presId="urn:microsoft.com/office/officeart/2008/layout/LinedList"/>
    <dgm:cxn modelId="{78B6DFAE-22F8-4E34-8EAF-1BF9BF9A3D88}" type="presParOf" srcId="{AE886142-4814-43B5-9BF9-4EF4DFA870E0}" destId="{9189124E-5B7D-40B9-9A59-D39A42F6B2AA}" srcOrd="10" destOrd="0" presId="urn:microsoft.com/office/officeart/2008/layout/LinedList"/>
    <dgm:cxn modelId="{45BC404B-743F-4966-A013-78FB815EEE9F}" type="presParOf" srcId="{AE886142-4814-43B5-9BF9-4EF4DFA870E0}" destId="{46831BB5-C636-4844-A9D6-7243F70E70A0}" srcOrd="11" destOrd="0" presId="urn:microsoft.com/office/officeart/2008/layout/LinedList"/>
    <dgm:cxn modelId="{7712CD3A-A742-4B8C-8359-AB28C274AFE3}" type="presParOf" srcId="{46831BB5-C636-4844-A9D6-7243F70E70A0}" destId="{6DB96595-76B6-4A25-B338-FA5F6F9726DD}" srcOrd="0" destOrd="0" presId="urn:microsoft.com/office/officeart/2008/layout/LinedList"/>
    <dgm:cxn modelId="{A83E7778-99DF-4F23-9E32-E00D6F58277C}" type="presParOf" srcId="{46831BB5-C636-4844-A9D6-7243F70E70A0}" destId="{96137441-E852-4C3C-BDEA-7436C5230E84}" srcOrd="1" destOrd="0" presId="urn:microsoft.com/office/officeart/2008/layout/LinedList"/>
    <dgm:cxn modelId="{1324C046-2476-47B4-B763-D99AF6F2A6E2}" type="presParOf" srcId="{AE886142-4814-43B5-9BF9-4EF4DFA870E0}" destId="{B0B46F9F-F3AD-4EA1-82B2-04D57EA9FFCD}" srcOrd="12" destOrd="0" presId="urn:microsoft.com/office/officeart/2008/layout/LinedList"/>
    <dgm:cxn modelId="{AD8198E3-031E-4622-A6F0-1F538371F124}" type="presParOf" srcId="{AE886142-4814-43B5-9BF9-4EF4DFA870E0}" destId="{DD39AEF6-0330-4226-9048-9BCBE9472CA4}" srcOrd="13" destOrd="0" presId="urn:microsoft.com/office/officeart/2008/layout/LinedList"/>
    <dgm:cxn modelId="{966404D4-5C0E-45D6-AA67-408D79FF2020}" type="presParOf" srcId="{DD39AEF6-0330-4226-9048-9BCBE9472CA4}" destId="{9F701B4A-42C1-4944-B7A4-D3A568E4EF53}" srcOrd="0" destOrd="0" presId="urn:microsoft.com/office/officeart/2008/layout/LinedList"/>
    <dgm:cxn modelId="{CF7EDC4F-B42D-4A07-B82F-3EBBB1689146}" type="presParOf" srcId="{DD39AEF6-0330-4226-9048-9BCBE9472CA4}" destId="{495C5F49-6306-430D-A41F-83D6A6F128CB}" srcOrd="1" destOrd="0" presId="urn:microsoft.com/office/officeart/2008/layout/LinedList"/>
    <dgm:cxn modelId="{3749B7BD-FC20-4F72-BD0C-CAD0D74A0C50}" type="presParOf" srcId="{AE886142-4814-43B5-9BF9-4EF4DFA870E0}" destId="{1BA21F5F-53FD-493D-8EFB-C4B2E344F4B1}" srcOrd="14" destOrd="0" presId="urn:microsoft.com/office/officeart/2008/layout/LinedList"/>
    <dgm:cxn modelId="{18E5B5F4-6292-4769-AD16-63572EB066FF}" type="presParOf" srcId="{AE886142-4814-43B5-9BF9-4EF4DFA870E0}" destId="{74CB0AA9-958F-4234-A138-D50B73F215C3}" srcOrd="15" destOrd="0" presId="urn:microsoft.com/office/officeart/2008/layout/LinedList"/>
    <dgm:cxn modelId="{2A570699-E771-4F98-8A99-94F4413E180D}" type="presParOf" srcId="{74CB0AA9-958F-4234-A138-D50B73F215C3}" destId="{1BE65BAB-9BD8-4AB6-B9B2-31F216A27835}" srcOrd="0" destOrd="0" presId="urn:microsoft.com/office/officeart/2008/layout/LinedList"/>
    <dgm:cxn modelId="{1EF9DE45-B2FD-4053-88AC-98B252AA9312}" type="presParOf" srcId="{74CB0AA9-958F-4234-A138-D50B73F215C3}" destId="{649BA9AD-C7F5-41D8-96BA-8F717A304774}" srcOrd="1" destOrd="0" presId="urn:microsoft.com/office/officeart/2008/layout/LinedList"/>
    <dgm:cxn modelId="{F92FA7BC-DA6D-4C22-843A-BE653587BD5B}" type="presParOf" srcId="{AE886142-4814-43B5-9BF9-4EF4DFA870E0}" destId="{4D5772C9-E8D1-49E4-97F1-D9539AF2D678}" srcOrd="16" destOrd="0" presId="urn:microsoft.com/office/officeart/2008/layout/LinedList"/>
    <dgm:cxn modelId="{FABFC521-56A1-4832-A38C-155A13F4C039}" type="presParOf" srcId="{AE886142-4814-43B5-9BF9-4EF4DFA870E0}" destId="{9F1BE7C0-F28E-487D-8974-3857CE376C64}" srcOrd="17" destOrd="0" presId="urn:microsoft.com/office/officeart/2008/layout/LinedList"/>
    <dgm:cxn modelId="{8F8879E0-D95E-4ADC-873A-8608704012C1}" type="presParOf" srcId="{9F1BE7C0-F28E-487D-8974-3857CE376C64}" destId="{49CC3F43-0EFA-4C6A-90F0-641D4FBE3C75}" srcOrd="0" destOrd="0" presId="urn:microsoft.com/office/officeart/2008/layout/LinedList"/>
    <dgm:cxn modelId="{DB741E67-9C3E-4DC9-B22C-FDFC48B8D134}" type="presParOf" srcId="{9F1BE7C0-F28E-487D-8974-3857CE376C64}" destId="{FADF009F-9CB8-4FA4-9252-430C7C34388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DA727A-3B24-445E-9F17-7FFD5974BC2B}">
      <dsp:nvSpPr>
        <dsp:cNvPr id="0" name=""/>
        <dsp:cNvSpPr/>
      </dsp:nvSpPr>
      <dsp:spPr>
        <a:xfrm>
          <a:off x="0" y="641"/>
          <a:ext cx="602465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D68598-891C-4540-B661-D5519819BB63}">
      <dsp:nvSpPr>
        <dsp:cNvPr id="0" name=""/>
        <dsp:cNvSpPr/>
      </dsp:nvSpPr>
      <dsp:spPr>
        <a:xfrm>
          <a:off x="0" y="641"/>
          <a:ext cx="6024653" cy="584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/>
            <a:t>Introduction of TWA Flight 800</a:t>
          </a:r>
          <a:endParaRPr lang="en-US" sz="2500" kern="1200"/>
        </a:p>
      </dsp:txBody>
      <dsp:txXfrm>
        <a:off x="0" y="641"/>
        <a:ext cx="6024653" cy="584057"/>
      </dsp:txXfrm>
    </dsp:sp>
    <dsp:sp modelId="{5BFE96C6-DA33-4835-B274-7F6B898EE9CA}">
      <dsp:nvSpPr>
        <dsp:cNvPr id="0" name=""/>
        <dsp:cNvSpPr/>
      </dsp:nvSpPr>
      <dsp:spPr>
        <a:xfrm>
          <a:off x="0" y="584699"/>
          <a:ext cx="602465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08EC58-1C22-4B88-A23B-25D9F961EDDD}">
      <dsp:nvSpPr>
        <dsp:cNvPr id="0" name=""/>
        <dsp:cNvSpPr/>
      </dsp:nvSpPr>
      <dsp:spPr>
        <a:xfrm>
          <a:off x="0" y="584699"/>
          <a:ext cx="6024653" cy="584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/>
            <a:t>Background Information on the Aircraft</a:t>
          </a:r>
          <a:endParaRPr lang="en-US" sz="2500" kern="1200"/>
        </a:p>
      </dsp:txBody>
      <dsp:txXfrm>
        <a:off x="0" y="584699"/>
        <a:ext cx="6024653" cy="584057"/>
      </dsp:txXfrm>
    </dsp:sp>
    <dsp:sp modelId="{6141D03E-EA3B-4FFE-B4B6-49DFA13945B2}">
      <dsp:nvSpPr>
        <dsp:cNvPr id="0" name=""/>
        <dsp:cNvSpPr/>
      </dsp:nvSpPr>
      <dsp:spPr>
        <a:xfrm>
          <a:off x="0" y="1168756"/>
          <a:ext cx="602465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92C0CC-7E19-40F0-9E6E-403E60B74AE8}">
      <dsp:nvSpPr>
        <dsp:cNvPr id="0" name=""/>
        <dsp:cNvSpPr/>
      </dsp:nvSpPr>
      <dsp:spPr>
        <a:xfrm>
          <a:off x="0" y="1168756"/>
          <a:ext cx="6024653" cy="584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/>
            <a:t>Accident Characteristics – 5 Pillars of Analysis</a:t>
          </a:r>
          <a:endParaRPr lang="en-US" sz="2500" kern="1200"/>
        </a:p>
      </dsp:txBody>
      <dsp:txXfrm>
        <a:off x="0" y="1168756"/>
        <a:ext cx="6024653" cy="584057"/>
      </dsp:txXfrm>
    </dsp:sp>
    <dsp:sp modelId="{8ACE2D77-EE75-43E5-A394-6BC276635629}">
      <dsp:nvSpPr>
        <dsp:cNvPr id="0" name=""/>
        <dsp:cNvSpPr/>
      </dsp:nvSpPr>
      <dsp:spPr>
        <a:xfrm>
          <a:off x="0" y="1752813"/>
          <a:ext cx="602465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D3CC2A-DD80-419F-8439-C79A31955360}">
      <dsp:nvSpPr>
        <dsp:cNvPr id="0" name=""/>
        <dsp:cNvSpPr/>
      </dsp:nvSpPr>
      <dsp:spPr>
        <a:xfrm>
          <a:off x="0" y="1752813"/>
          <a:ext cx="6024653" cy="584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/>
            <a:t>Root Cause – Direct Cause Connection</a:t>
          </a:r>
          <a:endParaRPr lang="en-US" sz="2500" kern="1200"/>
        </a:p>
      </dsp:txBody>
      <dsp:txXfrm>
        <a:off x="0" y="1752813"/>
        <a:ext cx="6024653" cy="584057"/>
      </dsp:txXfrm>
    </dsp:sp>
    <dsp:sp modelId="{68792FD3-4BA4-4D41-9B30-81A8FEA78647}">
      <dsp:nvSpPr>
        <dsp:cNvPr id="0" name=""/>
        <dsp:cNvSpPr/>
      </dsp:nvSpPr>
      <dsp:spPr>
        <a:xfrm>
          <a:off x="0" y="2336871"/>
          <a:ext cx="602465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670C00-163E-41AB-92D8-BBEF127347AF}">
      <dsp:nvSpPr>
        <dsp:cNvPr id="0" name=""/>
        <dsp:cNvSpPr/>
      </dsp:nvSpPr>
      <dsp:spPr>
        <a:xfrm>
          <a:off x="0" y="2336871"/>
          <a:ext cx="6024653" cy="584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/>
            <a:t>General System Analysis / Vulnerabilities</a:t>
          </a:r>
          <a:endParaRPr lang="en-US" sz="2500" kern="1200"/>
        </a:p>
      </dsp:txBody>
      <dsp:txXfrm>
        <a:off x="0" y="2336871"/>
        <a:ext cx="6024653" cy="584057"/>
      </dsp:txXfrm>
    </dsp:sp>
    <dsp:sp modelId="{9189124E-5B7D-40B9-9A59-D39A42F6B2AA}">
      <dsp:nvSpPr>
        <dsp:cNvPr id="0" name=""/>
        <dsp:cNvSpPr/>
      </dsp:nvSpPr>
      <dsp:spPr>
        <a:xfrm>
          <a:off x="0" y="2920928"/>
          <a:ext cx="602465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B96595-76B6-4A25-B338-FA5F6F9726DD}">
      <dsp:nvSpPr>
        <dsp:cNvPr id="0" name=""/>
        <dsp:cNvSpPr/>
      </dsp:nvSpPr>
      <dsp:spPr>
        <a:xfrm>
          <a:off x="0" y="2920928"/>
          <a:ext cx="6024653" cy="584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/>
            <a:t>Statistical Reliability</a:t>
          </a:r>
          <a:endParaRPr lang="en-US" sz="2500" kern="1200"/>
        </a:p>
      </dsp:txBody>
      <dsp:txXfrm>
        <a:off x="0" y="2920928"/>
        <a:ext cx="6024653" cy="584057"/>
      </dsp:txXfrm>
    </dsp:sp>
    <dsp:sp modelId="{B0B46F9F-F3AD-4EA1-82B2-04D57EA9FFCD}">
      <dsp:nvSpPr>
        <dsp:cNvPr id="0" name=""/>
        <dsp:cNvSpPr/>
      </dsp:nvSpPr>
      <dsp:spPr>
        <a:xfrm>
          <a:off x="0" y="3504986"/>
          <a:ext cx="602465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701B4A-42C1-4944-B7A4-D3A568E4EF53}">
      <dsp:nvSpPr>
        <dsp:cNvPr id="0" name=""/>
        <dsp:cNvSpPr/>
      </dsp:nvSpPr>
      <dsp:spPr>
        <a:xfrm>
          <a:off x="0" y="3504986"/>
          <a:ext cx="6024653" cy="584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/>
            <a:t>Related Accidents</a:t>
          </a:r>
          <a:endParaRPr lang="en-US" sz="2500" kern="1200"/>
        </a:p>
      </dsp:txBody>
      <dsp:txXfrm>
        <a:off x="0" y="3504986"/>
        <a:ext cx="6024653" cy="584057"/>
      </dsp:txXfrm>
    </dsp:sp>
    <dsp:sp modelId="{1BA21F5F-53FD-493D-8EFB-C4B2E344F4B1}">
      <dsp:nvSpPr>
        <dsp:cNvPr id="0" name=""/>
        <dsp:cNvSpPr/>
      </dsp:nvSpPr>
      <dsp:spPr>
        <a:xfrm>
          <a:off x="0" y="4089043"/>
          <a:ext cx="602465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E65BAB-9BD8-4AB6-B9B2-31F216A27835}">
      <dsp:nvSpPr>
        <dsp:cNvPr id="0" name=""/>
        <dsp:cNvSpPr/>
      </dsp:nvSpPr>
      <dsp:spPr>
        <a:xfrm>
          <a:off x="0" y="4089043"/>
          <a:ext cx="6024653" cy="584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/>
            <a:t>Corrective Measures</a:t>
          </a:r>
          <a:endParaRPr lang="en-US" sz="2500" kern="1200"/>
        </a:p>
      </dsp:txBody>
      <dsp:txXfrm>
        <a:off x="0" y="4089043"/>
        <a:ext cx="6024653" cy="584057"/>
      </dsp:txXfrm>
    </dsp:sp>
    <dsp:sp modelId="{4D5772C9-E8D1-49E4-97F1-D9539AF2D678}">
      <dsp:nvSpPr>
        <dsp:cNvPr id="0" name=""/>
        <dsp:cNvSpPr/>
      </dsp:nvSpPr>
      <dsp:spPr>
        <a:xfrm>
          <a:off x="0" y="4673100"/>
          <a:ext cx="602465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CC3F43-0EFA-4C6A-90F0-641D4FBE3C75}">
      <dsp:nvSpPr>
        <dsp:cNvPr id="0" name=""/>
        <dsp:cNvSpPr/>
      </dsp:nvSpPr>
      <dsp:spPr>
        <a:xfrm>
          <a:off x="0" y="4673100"/>
          <a:ext cx="6024653" cy="5840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kern="1200"/>
            <a:t>References</a:t>
          </a:r>
          <a:endParaRPr lang="en-US" sz="2500" kern="1200"/>
        </a:p>
      </dsp:txBody>
      <dsp:txXfrm>
        <a:off x="0" y="4673100"/>
        <a:ext cx="6024653" cy="5840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06294-21CD-579F-1575-DAEA7186DC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E8718C-2001-5BC1-0698-9176FEF6D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FAE45-7C0C-FB7B-0D74-CEB327294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0BE49-2853-8BF2-3210-29C9E2A17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FAC7E-C43D-A7E4-D3EC-033B8E361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1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463DF-8E6A-DC97-7FC4-EF6714D2F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1D8A7-03CA-29CC-54EE-B755336C4B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9AA542-D3DC-F26E-8427-4CB3EC15C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1DCB2-0527-59B1-3224-C7A1FE9FE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6B4DB-F524-716A-B796-FD38A1D0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8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5C899F-D147-0DED-AB65-A339891322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3C0183-A99E-8F04-255C-3E37968064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0F828-CA4A-F28C-5CEF-01D0E2966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6258C-A776-66AA-6511-BB597930D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33233-9CCE-4AD8-F557-1193A209F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75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0D9CB-D536-1B08-9E7E-90DACD292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32924-0E94-74DF-5685-3C243CDEE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3EF18-DF6B-B74D-968F-6010DF299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E7851-B3FA-E63C-86FA-63BEAD98E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06188-4AB5-9F1F-D5A1-AB104AC3D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47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FB5DB-6948-9612-DBD1-83017B031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62367-9A5F-262E-2CDF-EF09171EF3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CED75-1028-24AD-F750-FADA5654C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786FF-22DD-60B3-58F0-C89E4F624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EB555-2F66-F28C-5FF5-A92053BB5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202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9DAD0-FE4F-0C0A-2145-C7ED12D98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E15B1-C942-9F58-C811-5330F44CCC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19D754-2053-5288-F05B-2BE7A23266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42C31-4B14-76DD-A057-878D66754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E56849-5CCB-C93F-9BB1-09B114320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FD108A-890C-D531-2BFF-1322C8CBE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961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1CA22-1B1C-A008-3E8B-233AFD0F2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B5412-9A42-70AF-4BB7-391CF93FE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2C07-945C-7FD7-44B9-73A1676921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0B940B-51EE-3960-EF39-D51DAD88E7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689C7A-6CDA-7B32-3D8E-2D599827FC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6FF661-67FA-AA32-5D5F-10F61A15C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CEAC1F-696A-6B1F-0220-131FCA57C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CB3558-5B99-6656-77E6-3C2D66946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473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4AB7A-A93E-67F7-FF92-1669EC312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12FFF1-DE6F-D43A-7E4C-A2EC86B8A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116373-0C73-7BA5-C557-5B0168F26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E5FB5-DFD2-0EA5-9F39-F00267552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017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96288A-C305-3BA8-224C-4BC52EF64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6E0170-3AC8-29EF-1D77-6FE102BED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A36306-E0C1-11D1-22D1-586988CA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23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60ABE-A2FF-651F-929C-086F5FB6B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CA871-1604-DA85-D0DD-81A52F2FC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203AF0-5250-3C2E-02C3-761F005CD9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5897CD-D75E-4DBE-09C3-6E8BD3B03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FF737-2505-34D7-10D9-6410D5B0C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93D6F-B8DA-5B75-D948-6079464CC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24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0C323-25AB-9F15-6F73-670513023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A49E8-A125-F7F2-D9A0-7B5936008D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8A808B-7FB3-4B0C-033E-11C7E53352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77EA4-594C-AE43-8DE0-E8FD2A09B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641B8D-2D14-8949-C4CC-9F0C228F2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5DFCB-D6DA-DB1F-5F71-55FBEE35D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501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747F88-17CE-6057-17ED-C018BC661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F482E-2AB1-B036-997D-58302ED07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8AD6F-2461-321C-B859-E525A35B00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C38C6-39E2-4DF8-9A61-E545F782F8B5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CB2FB-8E83-D2BB-360B-9CEB07D2DC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2A53B-9B1F-6FBB-65FC-5BAFEDF51A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614FF-9625-498F-BF3C-4EF6901372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19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viatortips.com/why-is-weight-and-balance-important-in-aviation/" TargetMode="External"/><Relationship Id="rId13" Type="http://schemas.openxmlformats.org/officeDocument/2006/relationships/hyperlink" Target="https://www.boeing.com/commercial/aeromagazine/articles/2010_q3/2/" TargetMode="External"/><Relationship Id="rId3" Type="http://schemas.openxmlformats.org/officeDocument/2006/relationships/hyperlink" Target="https://authors.library.caltech.edu/25832/" TargetMode="External"/><Relationship Id="rId7" Type="http://schemas.openxmlformats.org/officeDocument/2006/relationships/hyperlink" Target="https://www.flightliteracy.com/balance-stability-and-center-of-gravity-effects-of-adverse-balance/" TargetMode="External"/><Relationship Id="rId12" Type="http://schemas.openxmlformats.org/officeDocument/2006/relationships/hyperlink" Target="https://skybrary.aero/aircraft/b741" TargetMode="External"/><Relationship Id="rId2" Type="http://schemas.openxmlformats.org/officeDocument/2006/relationships/hyperlink" Target="https://www.irishtimes.com/news/twa-flight-800-crash-was-caused-by-design-flaw-in-fuel-tank-report-claims-1.1260823#:~:text=The%20inquiry%20said%20the%20generator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finotebook.net/notebook/aerodynamics-and-performance/weight-and-balance" TargetMode="External"/><Relationship Id="rId11" Type="http://schemas.openxmlformats.org/officeDocument/2006/relationships/hyperlink" Target="https://www.rolls-royce.com/products-and-services/civil-aerospace/airlines/rb211-524gh-and-t.aspx#section-technology" TargetMode="External"/><Relationship Id="rId5" Type="http://schemas.openxmlformats.org/officeDocument/2006/relationships/hyperlink" Target="http://www.cfinotebook.net" TargetMode="External"/><Relationship Id="rId10" Type="http://schemas.openxmlformats.org/officeDocument/2006/relationships/hyperlink" Target="https://www.fss.aero/accident-reports/dvdfiles/TH/2001-03-03-TH.pdf" TargetMode="External"/><Relationship Id="rId4" Type="http://schemas.openxmlformats.org/officeDocument/2006/relationships/hyperlink" Target="https://monroeaerospace.com/blog/why-airplanes-use-kerosene-rather-than-plain-gasoline-for-fuel/#:~:text=With%20its%20higher%20flash%20point" TargetMode="External"/><Relationship Id="rId9" Type="http://schemas.openxmlformats.org/officeDocument/2006/relationships/hyperlink" Target="http://www.ntsb.gov/doclib/reports/2000/AAR0003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gif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5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Resim 4" descr="gök, ulaşım, açık hava, uçak içeren bir resim&#10;&#10;Açıklama otomatik olarak oluşturuldu">
            <a:extLst>
              <a:ext uri="{FF2B5EF4-FFF2-40B4-BE49-F238E27FC236}">
                <a16:creationId xmlns:a16="http://schemas.microsoft.com/office/drawing/2014/main" id="{16AE3262-5481-C333-BF92-7FAE3E9167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89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7" name="Rectangle 17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9A4DA-AF75-056A-F1D2-2564C2FD91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582" y="406103"/>
            <a:ext cx="3973385" cy="2422028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5200">
                <a:latin typeface="Calibri"/>
                <a:cs typeface="Calibri"/>
              </a:rPr>
              <a:t>TWA Flight 800 Boeing 747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5532B7-7A78-94C1-265D-F66B758D89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8114" y="3068193"/>
            <a:ext cx="3973386" cy="345381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1900" b="1"/>
              <a:t>MECH 428 Term Project Presentation</a:t>
            </a:r>
            <a:endParaRPr lang="tr-TR" sz="1900">
              <a:cs typeface="Calibri"/>
            </a:endParaRPr>
          </a:p>
          <a:p>
            <a:pPr algn="l"/>
            <a:r>
              <a:rPr lang="en-US" sz="1900" b="1"/>
              <a:t>Introduction to Aerospace</a:t>
            </a:r>
            <a:endParaRPr lang="en-US" sz="1900" b="1">
              <a:cs typeface="Calibri"/>
            </a:endParaRPr>
          </a:p>
          <a:p>
            <a:pPr algn="l"/>
            <a:endParaRPr lang="en-US" sz="1600" b="1"/>
          </a:p>
          <a:p>
            <a:pPr algn="l"/>
            <a:r>
              <a:rPr lang="en-US" sz="1600"/>
              <a:t>Sinan Noyan</a:t>
            </a:r>
            <a:endParaRPr lang="en-US" sz="1600">
              <a:cs typeface="Calibri" panose="020F0502020204030204"/>
            </a:endParaRPr>
          </a:p>
          <a:p>
            <a:pPr algn="l"/>
            <a:r>
              <a:rPr lang="en-US" sz="1600"/>
              <a:t>Batuhan Yalçın</a:t>
            </a:r>
            <a:endParaRPr lang="en-US" sz="1600">
              <a:cs typeface="Calibri" panose="020F0502020204030204"/>
            </a:endParaRPr>
          </a:p>
          <a:p>
            <a:pPr algn="l"/>
            <a:r>
              <a:rPr lang="en-US" sz="1600"/>
              <a:t>Mehmet Can İlker</a:t>
            </a:r>
            <a:endParaRPr lang="en-US" sz="1600">
              <a:cs typeface="Calibri" panose="020F0502020204030204"/>
            </a:endParaRPr>
          </a:p>
          <a:p>
            <a:pPr algn="l"/>
            <a:r>
              <a:rPr lang="en-US" sz="1600"/>
              <a:t>Malik Buğra </a:t>
            </a:r>
            <a:r>
              <a:rPr lang="en-US" sz="1600" err="1"/>
              <a:t>Tavukçuoğlu</a:t>
            </a:r>
            <a:endParaRPr lang="en-US" sz="1600">
              <a:cs typeface="Calibri" panose="020F0502020204030204"/>
            </a:endParaRPr>
          </a:p>
          <a:p>
            <a:pPr algn="l"/>
            <a:r>
              <a:rPr lang="en-US" sz="1600"/>
              <a:t>Emre </a:t>
            </a:r>
            <a:r>
              <a:rPr lang="en-US" sz="1600" err="1"/>
              <a:t>Güzelaydın</a:t>
            </a:r>
            <a:endParaRPr lang="en-US" sz="1600">
              <a:cs typeface="Calibri" panose="020F0502020204030204"/>
            </a:endParaRPr>
          </a:p>
          <a:p>
            <a:pPr algn="l"/>
            <a:r>
              <a:rPr lang="en-US" sz="1600" err="1"/>
              <a:t>Beratcan</a:t>
            </a:r>
            <a:r>
              <a:rPr lang="en-US" sz="1600"/>
              <a:t> Altuntaş</a:t>
            </a:r>
            <a:endParaRPr lang="en-US" sz="16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50296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5">
            <a:extLst>
              <a:ext uri="{FF2B5EF4-FFF2-40B4-BE49-F238E27FC236}">
                <a16:creationId xmlns:a16="http://schemas.microsoft.com/office/drawing/2014/main" id="{AB43E7DC-5101-4E7C-ADB5-596311F53D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37">
            <a:extLst>
              <a:ext uri="{FF2B5EF4-FFF2-40B4-BE49-F238E27FC236}">
                <a16:creationId xmlns:a16="http://schemas.microsoft.com/office/drawing/2014/main" id="{1B8BCA7A-6464-4C53-A572-89B2B3C2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976177 w 12192000"/>
              <a:gd name="connsiteY3" fmla="*/ 6858000 h 6858000"/>
              <a:gd name="connsiteX4" fmla="*/ 10997120 w 12192000"/>
              <a:gd name="connsiteY4" fmla="*/ 6851980 h 6858000"/>
              <a:gd name="connsiteX5" fmla="*/ 12094512 w 12192000"/>
              <a:gd name="connsiteY5" fmla="*/ 6315404 h 6858000"/>
              <a:gd name="connsiteX6" fmla="*/ 12191999 w 12192000"/>
              <a:gd name="connsiteY6" fmla="*/ 6239611 h 6858000"/>
              <a:gd name="connsiteX7" fmla="*/ 12191999 w 12192000"/>
              <a:gd name="connsiteY7" fmla="*/ 1104399 h 6858000"/>
              <a:gd name="connsiteX8" fmla="*/ 11979198 w 12192000"/>
              <a:gd name="connsiteY8" fmla="*/ 1051011 h 6858000"/>
              <a:gd name="connsiteX9" fmla="*/ 11742378 w 12192000"/>
              <a:gd name="connsiteY9" fmla="*/ 986227 h 6858000"/>
              <a:gd name="connsiteX10" fmla="*/ 12063968 w 12192000"/>
              <a:gd name="connsiteY10" fmla="*/ 729780 h 6858000"/>
              <a:gd name="connsiteX11" fmla="*/ 11572835 w 12192000"/>
              <a:gd name="connsiteY11" fmla="*/ 670151 h 6858000"/>
              <a:gd name="connsiteX12" fmla="*/ 11524844 w 12192000"/>
              <a:gd name="connsiteY12" fmla="*/ 671946 h 6858000"/>
              <a:gd name="connsiteX13" fmla="*/ 10560518 w 12192000"/>
              <a:gd name="connsiteY13" fmla="*/ 632492 h 6858000"/>
              <a:gd name="connsiteX14" fmla="*/ 9178169 w 12192000"/>
              <a:gd name="connsiteY14" fmla="*/ 501577 h 6858000"/>
              <a:gd name="connsiteX15" fmla="*/ 8033984 w 12192000"/>
              <a:gd name="connsiteY15" fmla="*/ 423121 h 6858000"/>
              <a:gd name="connsiteX16" fmla="*/ 6815795 w 12192000"/>
              <a:gd name="connsiteY16" fmla="*/ 270688 h 6858000"/>
              <a:gd name="connsiteX17" fmla="*/ 6757489 w 12192000"/>
              <a:gd name="connsiteY17" fmla="*/ 260880 h 6858000"/>
              <a:gd name="connsiteX18" fmla="*/ 6703217 w 12192000"/>
              <a:gd name="connsiteY18" fmla="*/ 290416 h 6858000"/>
              <a:gd name="connsiteX19" fmla="*/ 7005521 w 12192000"/>
              <a:gd name="connsiteY19" fmla="*/ 401154 h 6858000"/>
              <a:gd name="connsiteX20" fmla="*/ 6532779 w 12192000"/>
              <a:gd name="connsiteY20" fmla="*/ 342871 h 6858000"/>
              <a:gd name="connsiteX21" fmla="*/ 6524704 w 12192000"/>
              <a:gd name="connsiteY21" fmla="*/ 380529 h 6858000"/>
              <a:gd name="connsiteX22" fmla="*/ 7061587 w 12192000"/>
              <a:gd name="connsiteY22" fmla="*/ 523098 h 6858000"/>
              <a:gd name="connsiteX23" fmla="*/ 7013594 w 12192000"/>
              <a:gd name="connsiteY23" fmla="*/ 545070 h 6858000"/>
              <a:gd name="connsiteX24" fmla="*/ 6728335 w 12192000"/>
              <a:gd name="connsiteY24" fmla="*/ 489924 h 6858000"/>
              <a:gd name="connsiteX25" fmla="*/ 6670923 w 12192000"/>
              <a:gd name="connsiteY25" fmla="*/ 504270 h 6858000"/>
              <a:gd name="connsiteX26" fmla="*/ 6699180 w 12192000"/>
              <a:gd name="connsiteY26" fmla="*/ 571069 h 6858000"/>
              <a:gd name="connsiteX27" fmla="*/ 6822972 w 12192000"/>
              <a:gd name="connsiteY27" fmla="*/ 597073 h 6858000"/>
              <a:gd name="connsiteX28" fmla="*/ 7015839 w 12192000"/>
              <a:gd name="connsiteY28" fmla="*/ 753992 h 6858000"/>
              <a:gd name="connsiteX29" fmla="*/ 6723848 w 12192000"/>
              <a:gd name="connsiteY29" fmla="*/ 735160 h 6858000"/>
              <a:gd name="connsiteX30" fmla="*/ 6672268 w 12192000"/>
              <a:gd name="connsiteY30" fmla="*/ 773268 h 6858000"/>
              <a:gd name="connsiteX31" fmla="*/ 6652532 w 12192000"/>
              <a:gd name="connsiteY31" fmla="*/ 822585 h 6858000"/>
              <a:gd name="connsiteX32" fmla="*/ 6539505 w 12192000"/>
              <a:gd name="connsiteY32" fmla="*/ 863382 h 6858000"/>
              <a:gd name="connsiteX33" fmla="*/ 6717122 w 12192000"/>
              <a:gd name="connsiteY33" fmla="*/ 909114 h 6858000"/>
              <a:gd name="connsiteX34" fmla="*/ 6527397 w 12192000"/>
              <a:gd name="connsiteY34" fmla="*/ 909114 h 6858000"/>
              <a:gd name="connsiteX35" fmla="*/ 6309411 w 12192000"/>
              <a:gd name="connsiteY35" fmla="*/ 877731 h 6858000"/>
              <a:gd name="connsiteX36" fmla="*/ 6077077 w 12192000"/>
              <a:gd name="connsiteY36" fmla="*/ 887593 h 6858000"/>
              <a:gd name="connsiteX37" fmla="*/ 6076642 w 12192000"/>
              <a:gd name="connsiteY37" fmla="*/ 887537 h 6858000"/>
              <a:gd name="connsiteX38" fmla="*/ 6032390 w 12192000"/>
              <a:gd name="connsiteY38" fmla="*/ 898600 h 6858000"/>
              <a:gd name="connsiteX39" fmla="*/ 6008536 w 12192000"/>
              <a:gd name="connsiteY39" fmla="*/ 914503 h 6858000"/>
              <a:gd name="connsiteX40" fmla="*/ 5944926 w 12192000"/>
              <a:gd name="connsiteY40" fmla="*/ 922454 h 6858000"/>
              <a:gd name="connsiteX41" fmla="*/ 5929023 w 12192000"/>
              <a:gd name="connsiteY41" fmla="*/ 954259 h 6858000"/>
              <a:gd name="connsiteX42" fmla="*/ 5938641 w 12192000"/>
              <a:gd name="connsiteY42" fmla="*/ 983356 h 6858000"/>
              <a:gd name="connsiteX43" fmla="*/ 5941380 w 12192000"/>
              <a:gd name="connsiteY43" fmla="*/ 994243 h 6858000"/>
              <a:gd name="connsiteX44" fmla="*/ 6022639 w 12192000"/>
              <a:gd name="connsiteY44" fmla="*/ 1012399 h 6858000"/>
              <a:gd name="connsiteX45" fmla="*/ 6620687 w 12192000"/>
              <a:gd name="connsiteY45" fmla="*/ 1222947 h 6858000"/>
              <a:gd name="connsiteX46" fmla="*/ 6557895 w 12192000"/>
              <a:gd name="connsiteY46" fmla="*/ 1308577 h 6858000"/>
              <a:gd name="connsiteX47" fmla="*/ 6815348 w 12192000"/>
              <a:gd name="connsiteY47" fmla="*/ 1401831 h 6858000"/>
              <a:gd name="connsiteX48" fmla="*/ 6878591 w 12192000"/>
              <a:gd name="connsiteY48" fmla="*/ 1494187 h 6858000"/>
              <a:gd name="connsiteX49" fmla="*/ 6799202 w 12192000"/>
              <a:gd name="connsiteY49" fmla="*/ 1486118 h 6858000"/>
              <a:gd name="connsiteX50" fmla="*/ 6731027 w 12192000"/>
              <a:gd name="connsiteY50" fmla="*/ 1503602 h 6858000"/>
              <a:gd name="connsiteX51" fmla="*/ 6759282 w 12192000"/>
              <a:gd name="connsiteY51" fmla="*/ 1621067 h 6858000"/>
              <a:gd name="connsiteX52" fmla="*/ 7123035 w 12192000"/>
              <a:gd name="connsiteY52" fmla="*/ 1772603 h 6858000"/>
              <a:gd name="connsiteX53" fmla="*/ 7155777 w 12192000"/>
              <a:gd name="connsiteY53" fmla="*/ 1821919 h 6858000"/>
              <a:gd name="connsiteX54" fmla="*/ 7112270 w 12192000"/>
              <a:gd name="connsiteY54" fmla="*/ 1856890 h 6858000"/>
              <a:gd name="connsiteX55" fmla="*/ 6994755 w 12192000"/>
              <a:gd name="connsiteY55" fmla="*/ 1874821 h 6858000"/>
              <a:gd name="connsiteX56" fmla="*/ 7159364 w 12192000"/>
              <a:gd name="connsiteY56" fmla="*/ 2042948 h 6858000"/>
              <a:gd name="connsiteX57" fmla="*/ 7219467 w 12192000"/>
              <a:gd name="connsiteY57" fmla="*/ 2089573 h 6858000"/>
              <a:gd name="connsiteX58" fmla="*/ 7322179 w 12192000"/>
              <a:gd name="connsiteY58" fmla="*/ 2161756 h 6858000"/>
              <a:gd name="connsiteX59" fmla="*/ 7323974 w 12192000"/>
              <a:gd name="connsiteY59" fmla="*/ 2183724 h 6858000"/>
              <a:gd name="connsiteX60" fmla="*/ 7184034 w 12192000"/>
              <a:gd name="connsiteY60" fmla="*/ 2261285 h 6858000"/>
              <a:gd name="connsiteX61" fmla="*/ 6931516 w 12192000"/>
              <a:gd name="connsiteY61" fmla="*/ 2240212 h 6858000"/>
              <a:gd name="connsiteX62" fmla="*/ 7304686 w 12192000"/>
              <a:gd name="connsiteY62" fmla="*/ 2355883 h 6858000"/>
              <a:gd name="connsiteX63" fmla="*/ 6096813 w 12192000"/>
              <a:gd name="connsiteY63" fmla="*/ 2080160 h 6858000"/>
              <a:gd name="connsiteX64" fmla="*/ 6173959 w 12192000"/>
              <a:gd name="connsiteY64" fmla="*/ 2152340 h 6858000"/>
              <a:gd name="connsiteX65" fmla="*/ 6596469 w 12192000"/>
              <a:gd name="connsiteY65" fmla="*/ 2342432 h 6858000"/>
              <a:gd name="connsiteX66" fmla="*/ 6716224 w 12192000"/>
              <a:gd name="connsiteY66" fmla="*/ 2461690 h 6858000"/>
              <a:gd name="connsiteX67" fmla="*/ 6841810 w 12192000"/>
              <a:gd name="connsiteY67" fmla="*/ 2527594 h 6858000"/>
              <a:gd name="connsiteX68" fmla="*/ 7018080 w 12192000"/>
              <a:gd name="connsiteY68" fmla="*/ 2526249 h 6858000"/>
              <a:gd name="connsiteX69" fmla="*/ 7143217 w 12192000"/>
              <a:gd name="connsiteY69" fmla="*/ 2627573 h 6858000"/>
              <a:gd name="connsiteX70" fmla="*/ 7012697 w 12192000"/>
              <a:gd name="connsiteY70" fmla="*/ 2649094 h 6858000"/>
              <a:gd name="connsiteX71" fmla="*/ 6859752 w 12192000"/>
              <a:gd name="connsiteY71" fmla="*/ 2632505 h 6858000"/>
              <a:gd name="connsiteX72" fmla="*/ 6529636 w 12192000"/>
              <a:gd name="connsiteY72" fmla="*/ 2637883 h 6858000"/>
              <a:gd name="connsiteX73" fmla="*/ 6340360 w 12192000"/>
              <a:gd name="connsiteY73" fmla="*/ 2657610 h 6858000"/>
              <a:gd name="connsiteX74" fmla="*/ 5905294 w 12192000"/>
              <a:gd name="connsiteY74" fmla="*/ 2623984 h 6858000"/>
              <a:gd name="connsiteX75" fmla="*/ 5930860 w 12192000"/>
              <a:gd name="connsiteY75" fmla="*/ 2710066 h 6858000"/>
              <a:gd name="connsiteX76" fmla="*/ 5914710 w 12192000"/>
              <a:gd name="connsiteY76" fmla="*/ 2784935 h 6858000"/>
              <a:gd name="connsiteX77" fmla="*/ 5908433 w 12192000"/>
              <a:gd name="connsiteY77" fmla="*/ 2947683 h 6858000"/>
              <a:gd name="connsiteX78" fmla="*/ 5912470 w 12192000"/>
              <a:gd name="connsiteY78" fmla="*/ 2974134 h 6858000"/>
              <a:gd name="connsiteX79" fmla="*/ 5815141 w 12192000"/>
              <a:gd name="connsiteY79" fmla="*/ 2991171 h 6858000"/>
              <a:gd name="connsiteX80" fmla="*/ 6395082 w 12192000"/>
              <a:gd name="connsiteY80" fmla="*/ 3329661 h 6858000"/>
              <a:gd name="connsiteX81" fmla="*/ 6007557 w 12192000"/>
              <a:gd name="connsiteY81" fmla="*/ 3243581 h 6858000"/>
              <a:gd name="connsiteX82" fmla="*/ 5955079 w 12192000"/>
              <a:gd name="connsiteY82" fmla="*/ 3385704 h 6858000"/>
              <a:gd name="connsiteX83" fmla="*/ 6137180 w 12192000"/>
              <a:gd name="connsiteY83" fmla="*/ 3512133 h 6858000"/>
              <a:gd name="connsiteX84" fmla="*/ 6204457 w 12192000"/>
              <a:gd name="connsiteY84" fmla="*/ 3762302 h 6858000"/>
              <a:gd name="connsiteX85" fmla="*/ 6171716 w 12192000"/>
              <a:gd name="connsiteY85" fmla="*/ 3990952 h 6858000"/>
              <a:gd name="connsiteX86" fmla="*/ 6093674 w 12192000"/>
              <a:gd name="connsiteY86" fmla="*/ 4063580 h 6858000"/>
              <a:gd name="connsiteX87" fmla="*/ 5980645 w 12192000"/>
              <a:gd name="connsiteY87" fmla="*/ 4194045 h 6858000"/>
              <a:gd name="connsiteX88" fmla="*/ 5910676 w 12192000"/>
              <a:gd name="connsiteY88" fmla="*/ 4274743 h 6858000"/>
              <a:gd name="connsiteX89" fmla="*/ 5667577 w 12192000"/>
              <a:gd name="connsiteY89" fmla="*/ 4243362 h 6858000"/>
              <a:gd name="connsiteX90" fmla="*/ 5991859 w 12192000"/>
              <a:gd name="connsiteY90" fmla="*/ 4448252 h 6858000"/>
              <a:gd name="connsiteX91" fmla="*/ 5729024 w 12192000"/>
              <a:gd name="connsiteY91" fmla="*/ 4422695 h 6858000"/>
              <a:gd name="connsiteX92" fmla="*/ 5643357 w 12192000"/>
              <a:gd name="connsiteY92" fmla="*/ 4437041 h 6858000"/>
              <a:gd name="connsiteX93" fmla="*/ 5692243 w 12192000"/>
              <a:gd name="connsiteY93" fmla="*/ 4503395 h 6858000"/>
              <a:gd name="connsiteX94" fmla="*/ 5885111 w 12192000"/>
              <a:gd name="connsiteY94" fmla="*/ 4615926 h 6858000"/>
              <a:gd name="connsiteX95" fmla="*/ 6282503 w 12192000"/>
              <a:gd name="connsiteY95" fmla="*/ 4920793 h 6858000"/>
              <a:gd name="connsiteX96" fmla="*/ 5897668 w 12192000"/>
              <a:gd name="connsiteY96" fmla="*/ 4780915 h 6858000"/>
              <a:gd name="connsiteX97" fmla="*/ 6303132 w 12192000"/>
              <a:gd name="connsiteY97" fmla="*/ 5094297 h 6858000"/>
              <a:gd name="connsiteX98" fmla="*/ 6393287 w 12192000"/>
              <a:gd name="connsiteY98" fmla="*/ 5198310 h 6858000"/>
              <a:gd name="connsiteX99" fmla="*/ 6575386 w 12192000"/>
              <a:gd name="connsiteY99" fmla="*/ 5456548 h 6858000"/>
              <a:gd name="connsiteX100" fmla="*/ 6566415 w 12192000"/>
              <a:gd name="connsiteY100" fmla="*/ 5485690 h 6858000"/>
              <a:gd name="connsiteX101" fmla="*/ 6356059 w 12192000"/>
              <a:gd name="connsiteY101" fmla="*/ 5443995 h 6858000"/>
              <a:gd name="connsiteX102" fmla="*/ 6628762 w 12192000"/>
              <a:gd name="connsiteY102" fmla="*/ 5660990 h 6858000"/>
              <a:gd name="connsiteX103" fmla="*/ 6910436 w 12192000"/>
              <a:gd name="connsiteY103" fmla="*/ 5827767 h 6858000"/>
              <a:gd name="connsiteX104" fmla="*/ 6710393 w 12192000"/>
              <a:gd name="connsiteY104" fmla="*/ 5802214 h 6858000"/>
              <a:gd name="connsiteX105" fmla="*/ 6435448 w 12192000"/>
              <a:gd name="connsiteY105" fmla="*/ 5706719 h 6858000"/>
              <a:gd name="connsiteX106" fmla="*/ 6339913 w 12192000"/>
              <a:gd name="connsiteY106" fmla="*/ 5742586 h 6858000"/>
              <a:gd name="connsiteX107" fmla="*/ 6600503 w 12192000"/>
              <a:gd name="connsiteY107" fmla="*/ 5900398 h 6858000"/>
              <a:gd name="connsiteX108" fmla="*/ 6749863 w 12192000"/>
              <a:gd name="connsiteY108" fmla="*/ 5973478 h 6858000"/>
              <a:gd name="connsiteX109" fmla="*/ 6809515 w 12192000"/>
              <a:gd name="connsiteY109" fmla="*/ 6029519 h 6858000"/>
              <a:gd name="connsiteX110" fmla="*/ 6979954 w 12192000"/>
              <a:gd name="connsiteY110" fmla="*/ 6229474 h 6858000"/>
              <a:gd name="connsiteX111" fmla="*/ 7480509 w 12192000"/>
              <a:gd name="connsiteY111" fmla="*/ 6447812 h 6858000"/>
              <a:gd name="connsiteX112" fmla="*/ 7948764 w 12192000"/>
              <a:gd name="connsiteY112" fmla="*/ 6719056 h 6858000"/>
              <a:gd name="connsiteX113" fmla="*/ 8221244 w 12192000"/>
              <a:gd name="connsiteY113" fmla="*/ 6848868 h 6858000"/>
              <a:gd name="connsiteX114" fmla="*/ 8242921 w 12192000"/>
              <a:gd name="connsiteY114" fmla="*/ 6858000 h 6858000"/>
              <a:gd name="connsiteX115" fmla="*/ 0 w 12192000"/>
              <a:gd name="connsiteY1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976177" y="6858000"/>
                </a:lnTo>
                <a:lnTo>
                  <a:pt x="10997120" y="6851980"/>
                </a:lnTo>
                <a:cubicBezTo>
                  <a:pt x="11372760" y="6734361"/>
                  <a:pt x="11757137" y="6563389"/>
                  <a:pt x="12094512" y="6315404"/>
                </a:cubicBezTo>
                <a:lnTo>
                  <a:pt x="12191999" y="6239611"/>
                </a:lnTo>
                <a:lnTo>
                  <a:pt x="12191999" y="1104399"/>
                </a:lnTo>
                <a:lnTo>
                  <a:pt x="11979198" y="1051011"/>
                </a:lnTo>
                <a:cubicBezTo>
                  <a:pt x="11902836" y="1030275"/>
                  <a:pt x="11824681" y="1008195"/>
                  <a:pt x="11742378" y="986227"/>
                </a:cubicBezTo>
                <a:cubicBezTo>
                  <a:pt x="11843295" y="875936"/>
                  <a:pt x="12022257" y="888939"/>
                  <a:pt x="12063968" y="729780"/>
                </a:cubicBezTo>
                <a:cubicBezTo>
                  <a:pt x="11901155" y="688534"/>
                  <a:pt x="11729822" y="735611"/>
                  <a:pt x="11572835" y="670151"/>
                </a:cubicBezTo>
                <a:cubicBezTo>
                  <a:pt x="11559381" y="664325"/>
                  <a:pt x="11540990" y="670151"/>
                  <a:pt x="11524844" y="671946"/>
                </a:cubicBezTo>
                <a:cubicBezTo>
                  <a:pt x="11201459" y="706916"/>
                  <a:pt x="10879418" y="676432"/>
                  <a:pt x="10560518" y="632492"/>
                </a:cubicBezTo>
                <a:cubicBezTo>
                  <a:pt x="10101230" y="569728"/>
                  <a:pt x="9640146" y="529825"/>
                  <a:pt x="9178169" y="501577"/>
                </a:cubicBezTo>
                <a:cubicBezTo>
                  <a:pt x="8796475" y="478266"/>
                  <a:pt x="8413886" y="467955"/>
                  <a:pt x="8033984" y="423121"/>
                </a:cubicBezTo>
                <a:cubicBezTo>
                  <a:pt x="7627624" y="375150"/>
                  <a:pt x="7221712" y="320901"/>
                  <a:pt x="6815795" y="270688"/>
                </a:cubicBezTo>
                <a:cubicBezTo>
                  <a:pt x="6797407" y="268446"/>
                  <a:pt x="6777110" y="261384"/>
                  <a:pt x="6757489" y="260880"/>
                </a:cubicBezTo>
                <a:cubicBezTo>
                  <a:pt x="6737867" y="260376"/>
                  <a:pt x="6718916" y="266430"/>
                  <a:pt x="6703217" y="290416"/>
                </a:cubicBezTo>
                <a:cubicBezTo>
                  <a:pt x="6786642" y="353629"/>
                  <a:pt x="6892941" y="329867"/>
                  <a:pt x="7005521" y="401154"/>
                </a:cubicBezTo>
                <a:cubicBezTo>
                  <a:pt x="6822525" y="378735"/>
                  <a:pt x="6677649" y="360801"/>
                  <a:pt x="6532779" y="342871"/>
                </a:cubicBezTo>
                <a:cubicBezTo>
                  <a:pt x="6530087" y="355424"/>
                  <a:pt x="6527397" y="367976"/>
                  <a:pt x="6524704" y="380529"/>
                </a:cubicBezTo>
                <a:cubicBezTo>
                  <a:pt x="6709945" y="406980"/>
                  <a:pt x="6881280" y="475126"/>
                  <a:pt x="7061587" y="523098"/>
                </a:cubicBezTo>
                <a:cubicBezTo>
                  <a:pt x="7044990" y="552691"/>
                  <a:pt x="7028398" y="546862"/>
                  <a:pt x="7013594" y="545070"/>
                </a:cubicBezTo>
                <a:cubicBezTo>
                  <a:pt x="6917162" y="533412"/>
                  <a:pt x="6820730" y="521755"/>
                  <a:pt x="6728335" y="489924"/>
                </a:cubicBezTo>
                <a:cubicBezTo>
                  <a:pt x="6707702" y="482748"/>
                  <a:pt x="6682583" y="482748"/>
                  <a:pt x="6670923" y="504270"/>
                </a:cubicBezTo>
                <a:cubicBezTo>
                  <a:pt x="6654326" y="534757"/>
                  <a:pt x="6678097" y="554484"/>
                  <a:pt x="6699180" y="571069"/>
                </a:cubicBezTo>
                <a:cubicBezTo>
                  <a:pt x="6735959" y="599764"/>
                  <a:pt x="6780362" y="591695"/>
                  <a:pt x="6822972" y="597073"/>
                </a:cubicBezTo>
                <a:cubicBezTo>
                  <a:pt x="6936448" y="610972"/>
                  <a:pt x="6990720" y="654460"/>
                  <a:pt x="7015839" y="753992"/>
                </a:cubicBezTo>
                <a:cubicBezTo>
                  <a:pt x="6916264" y="713640"/>
                  <a:pt x="6820280" y="763407"/>
                  <a:pt x="6723848" y="735160"/>
                </a:cubicBezTo>
                <a:cubicBezTo>
                  <a:pt x="6698731" y="727988"/>
                  <a:pt x="6658813" y="738747"/>
                  <a:pt x="6672268" y="773268"/>
                </a:cubicBezTo>
                <a:cubicBezTo>
                  <a:pt x="6684828" y="805550"/>
                  <a:pt x="6726540" y="828861"/>
                  <a:pt x="6652532" y="822585"/>
                </a:cubicBezTo>
                <a:cubicBezTo>
                  <a:pt x="6599609" y="818101"/>
                  <a:pt x="6495999" y="854418"/>
                  <a:pt x="6539505" y="863382"/>
                </a:cubicBezTo>
                <a:cubicBezTo>
                  <a:pt x="6594225" y="874593"/>
                  <a:pt x="6647600" y="890733"/>
                  <a:pt x="6717122" y="909114"/>
                </a:cubicBezTo>
                <a:cubicBezTo>
                  <a:pt x="6640423" y="939151"/>
                  <a:pt x="6585254" y="932874"/>
                  <a:pt x="6527397" y="909114"/>
                </a:cubicBezTo>
                <a:cubicBezTo>
                  <a:pt x="6457427" y="880419"/>
                  <a:pt x="6366375" y="845451"/>
                  <a:pt x="6309411" y="877731"/>
                </a:cubicBezTo>
                <a:cubicBezTo>
                  <a:pt x="6224192" y="926151"/>
                  <a:pt x="6153325" y="895663"/>
                  <a:pt x="6077077" y="887593"/>
                </a:cubicBezTo>
                <a:lnTo>
                  <a:pt x="6076642" y="887537"/>
                </a:lnTo>
                <a:lnTo>
                  <a:pt x="6032390" y="898600"/>
                </a:lnTo>
                <a:cubicBezTo>
                  <a:pt x="6023409" y="901866"/>
                  <a:pt x="6017756" y="911989"/>
                  <a:pt x="6008536" y="914503"/>
                </a:cubicBezTo>
                <a:cubicBezTo>
                  <a:pt x="5987921" y="920125"/>
                  <a:pt x="5964038" y="912898"/>
                  <a:pt x="5944926" y="922454"/>
                </a:cubicBezTo>
                <a:cubicBezTo>
                  <a:pt x="5934324" y="927755"/>
                  <a:pt x="5934324" y="943657"/>
                  <a:pt x="5929023" y="954259"/>
                </a:cubicBezTo>
                <a:cubicBezTo>
                  <a:pt x="5933305" y="967105"/>
                  <a:pt x="5936344" y="975942"/>
                  <a:pt x="5938641" y="983356"/>
                </a:cubicBezTo>
                <a:lnTo>
                  <a:pt x="5941380" y="994243"/>
                </a:lnTo>
                <a:lnTo>
                  <a:pt x="6022639" y="1012399"/>
                </a:lnTo>
                <a:cubicBezTo>
                  <a:pt x="6231931" y="1059643"/>
                  <a:pt x="6435672" y="1112210"/>
                  <a:pt x="6620687" y="1222947"/>
                </a:cubicBezTo>
                <a:cubicBezTo>
                  <a:pt x="6604990" y="1244018"/>
                  <a:pt x="6525153" y="1304094"/>
                  <a:pt x="6557895" y="1308577"/>
                </a:cubicBezTo>
                <a:cubicBezTo>
                  <a:pt x="6649842" y="1321581"/>
                  <a:pt x="6731472" y="1365517"/>
                  <a:pt x="6815348" y="1401831"/>
                </a:cubicBezTo>
                <a:cubicBezTo>
                  <a:pt x="6851679" y="1417523"/>
                  <a:pt x="6895633" y="1438147"/>
                  <a:pt x="6878591" y="1494187"/>
                </a:cubicBezTo>
                <a:cubicBezTo>
                  <a:pt x="6847640" y="1509878"/>
                  <a:pt x="6824766" y="1487911"/>
                  <a:pt x="6799202" y="1486118"/>
                </a:cubicBezTo>
                <a:cubicBezTo>
                  <a:pt x="6773186" y="1484326"/>
                  <a:pt x="6714877" y="1495981"/>
                  <a:pt x="6731027" y="1503602"/>
                </a:cubicBezTo>
                <a:cubicBezTo>
                  <a:pt x="6804583" y="1538124"/>
                  <a:pt x="6672268" y="1621067"/>
                  <a:pt x="6759282" y="1621067"/>
                </a:cubicBezTo>
                <a:cubicBezTo>
                  <a:pt x="6905053" y="1621514"/>
                  <a:pt x="6982647" y="1768566"/>
                  <a:pt x="7123035" y="1772603"/>
                </a:cubicBezTo>
                <a:cubicBezTo>
                  <a:pt x="7145459" y="1773049"/>
                  <a:pt x="7156224" y="1799053"/>
                  <a:pt x="7155777" y="1821919"/>
                </a:cubicBezTo>
                <a:cubicBezTo>
                  <a:pt x="7155777" y="1849268"/>
                  <a:pt x="7135144" y="1854199"/>
                  <a:pt x="7112270" y="1856890"/>
                </a:cubicBezTo>
                <a:cubicBezTo>
                  <a:pt x="7077284" y="1860923"/>
                  <a:pt x="7040954" y="1821919"/>
                  <a:pt x="6994755" y="1874821"/>
                </a:cubicBezTo>
                <a:cubicBezTo>
                  <a:pt x="7077735" y="1905755"/>
                  <a:pt x="7160709" y="1936693"/>
                  <a:pt x="7159364" y="2042948"/>
                </a:cubicBezTo>
                <a:cubicBezTo>
                  <a:pt x="7158916" y="2071638"/>
                  <a:pt x="7193452" y="2082399"/>
                  <a:pt x="7219467" y="2089573"/>
                </a:cubicBezTo>
                <a:cubicBezTo>
                  <a:pt x="7262526" y="2101231"/>
                  <a:pt x="7298853" y="2121854"/>
                  <a:pt x="7322179" y="2161756"/>
                </a:cubicBezTo>
                <a:cubicBezTo>
                  <a:pt x="7321730" y="2169378"/>
                  <a:pt x="7321281" y="2177446"/>
                  <a:pt x="7323974" y="2183724"/>
                </a:cubicBezTo>
                <a:cubicBezTo>
                  <a:pt x="7316349" y="2280115"/>
                  <a:pt x="7253555" y="2277424"/>
                  <a:pt x="7184034" y="2261285"/>
                </a:cubicBezTo>
                <a:cubicBezTo>
                  <a:pt x="7101058" y="2241558"/>
                  <a:pt x="7018978" y="2205691"/>
                  <a:pt x="6931516" y="2240212"/>
                </a:cubicBezTo>
                <a:cubicBezTo>
                  <a:pt x="7054861" y="2286391"/>
                  <a:pt x="7188967" y="2289976"/>
                  <a:pt x="7304686" y="2355883"/>
                </a:cubicBezTo>
                <a:cubicBezTo>
                  <a:pt x="6881280" y="2367989"/>
                  <a:pt x="6507211" y="2159959"/>
                  <a:pt x="6096813" y="2080160"/>
                </a:cubicBezTo>
                <a:cubicBezTo>
                  <a:pt x="6110718" y="2133508"/>
                  <a:pt x="6143907" y="2144268"/>
                  <a:pt x="6173959" y="2152340"/>
                </a:cubicBezTo>
                <a:cubicBezTo>
                  <a:pt x="6325561" y="2192691"/>
                  <a:pt x="6458320" y="2272943"/>
                  <a:pt x="6596469" y="2342432"/>
                </a:cubicBezTo>
                <a:cubicBezTo>
                  <a:pt x="6653429" y="2371125"/>
                  <a:pt x="6694695" y="2399820"/>
                  <a:pt x="6716224" y="2461690"/>
                </a:cubicBezTo>
                <a:cubicBezTo>
                  <a:pt x="6735511" y="2517732"/>
                  <a:pt x="6772739" y="2543736"/>
                  <a:pt x="6841810" y="2527594"/>
                </a:cubicBezTo>
                <a:cubicBezTo>
                  <a:pt x="6897875" y="2514144"/>
                  <a:pt x="6959322" y="2521317"/>
                  <a:pt x="7018080" y="2526249"/>
                </a:cubicBezTo>
                <a:cubicBezTo>
                  <a:pt x="7085808" y="2531629"/>
                  <a:pt x="7161607" y="2594845"/>
                  <a:pt x="7143217" y="2627573"/>
                </a:cubicBezTo>
                <a:cubicBezTo>
                  <a:pt x="7111823" y="2683166"/>
                  <a:pt x="7059345" y="2655370"/>
                  <a:pt x="7012697" y="2649094"/>
                </a:cubicBezTo>
                <a:cubicBezTo>
                  <a:pt x="6959771" y="2641473"/>
                  <a:pt x="6861547" y="2625779"/>
                  <a:pt x="6859752" y="2632505"/>
                </a:cubicBezTo>
                <a:cubicBezTo>
                  <a:pt x="6825212" y="2771936"/>
                  <a:pt x="6582114" y="2650439"/>
                  <a:pt x="6529636" y="2637883"/>
                </a:cubicBezTo>
                <a:cubicBezTo>
                  <a:pt x="6464154" y="2622192"/>
                  <a:pt x="6402705" y="2650887"/>
                  <a:pt x="6340360" y="2657610"/>
                </a:cubicBezTo>
                <a:cubicBezTo>
                  <a:pt x="6284743" y="2663887"/>
                  <a:pt x="5970330" y="2683166"/>
                  <a:pt x="5905294" y="2623984"/>
                </a:cubicBezTo>
                <a:cubicBezTo>
                  <a:pt x="5896322" y="2670163"/>
                  <a:pt x="5915159" y="2688993"/>
                  <a:pt x="5930860" y="2710066"/>
                </a:cubicBezTo>
                <a:cubicBezTo>
                  <a:pt x="5952838" y="2740102"/>
                  <a:pt x="5956426" y="2761175"/>
                  <a:pt x="5914710" y="2784935"/>
                </a:cubicBezTo>
                <a:cubicBezTo>
                  <a:pt x="5795853" y="2853086"/>
                  <a:pt x="5797649" y="2855325"/>
                  <a:pt x="5908433" y="2947683"/>
                </a:cubicBezTo>
                <a:cubicBezTo>
                  <a:pt x="5913818" y="2951715"/>
                  <a:pt x="5911572" y="2965167"/>
                  <a:pt x="5912470" y="2974134"/>
                </a:cubicBezTo>
                <a:cubicBezTo>
                  <a:pt x="5883316" y="2988480"/>
                  <a:pt x="5849228" y="2952613"/>
                  <a:pt x="5815141" y="2991171"/>
                </a:cubicBezTo>
                <a:cubicBezTo>
                  <a:pt x="5963601" y="3160638"/>
                  <a:pt x="6190105" y="3202332"/>
                  <a:pt x="6395082" y="3329661"/>
                </a:cubicBezTo>
                <a:cubicBezTo>
                  <a:pt x="6229127" y="3371803"/>
                  <a:pt x="6129555" y="3224751"/>
                  <a:pt x="6007557" y="3243581"/>
                </a:cubicBezTo>
                <a:cubicBezTo>
                  <a:pt x="5946560" y="3289760"/>
                  <a:pt x="6127760" y="3363734"/>
                  <a:pt x="5955079" y="3385704"/>
                </a:cubicBezTo>
                <a:cubicBezTo>
                  <a:pt x="6029985" y="3426052"/>
                  <a:pt x="6085601" y="3465503"/>
                  <a:pt x="6137180" y="3512133"/>
                </a:cubicBezTo>
                <a:cubicBezTo>
                  <a:pt x="6229127" y="3595522"/>
                  <a:pt x="6247069" y="3650219"/>
                  <a:pt x="6204457" y="3762302"/>
                </a:cubicBezTo>
                <a:cubicBezTo>
                  <a:pt x="6176648" y="3835828"/>
                  <a:pt x="6135833" y="3903528"/>
                  <a:pt x="6171716" y="3990952"/>
                </a:cubicBezTo>
                <a:cubicBezTo>
                  <a:pt x="6196832" y="4051028"/>
                  <a:pt x="6186964" y="4090479"/>
                  <a:pt x="6093674" y="4063580"/>
                </a:cubicBezTo>
                <a:cubicBezTo>
                  <a:pt x="5993205" y="4034885"/>
                  <a:pt x="5955530" y="4088685"/>
                  <a:pt x="5980645" y="4194045"/>
                </a:cubicBezTo>
                <a:cubicBezTo>
                  <a:pt x="5996791" y="4261744"/>
                  <a:pt x="5979747" y="4282366"/>
                  <a:pt x="5910676" y="4274743"/>
                </a:cubicBezTo>
                <a:cubicBezTo>
                  <a:pt x="5834426" y="4266226"/>
                  <a:pt x="5761765" y="4221841"/>
                  <a:pt x="5667577" y="4243362"/>
                </a:cubicBezTo>
                <a:cubicBezTo>
                  <a:pt x="5742928" y="4366207"/>
                  <a:pt x="5903948" y="4331236"/>
                  <a:pt x="5991859" y="4448252"/>
                </a:cubicBezTo>
                <a:cubicBezTo>
                  <a:pt x="5886904" y="4448697"/>
                  <a:pt x="5806617" y="4448252"/>
                  <a:pt x="5729024" y="4422695"/>
                </a:cubicBezTo>
                <a:cubicBezTo>
                  <a:pt x="5696728" y="4412381"/>
                  <a:pt x="5661295" y="4401625"/>
                  <a:pt x="5643357" y="4437041"/>
                </a:cubicBezTo>
                <a:cubicBezTo>
                  <a:pt x="5622274" y="4479633"/>
                  <a:pt x="5665781" y="4495772"/>
                  <a:pt x="5692243" y="4503395"/>
                </a:cubicBezTo>
                <a:cubicBezTo>
                  <a:pt x="5766702" y="4524914"/>
                  <a:pt x="5823661" y="4576025"/>
                  <a:pt x="5885111" y="4615926"/>
                </a:cubicBezTo>
                <a:cubicBezTo>
                  <a:pt x="6020115" y="4703353"/>
                  <a:pt x="6168129" y="4776430"/>
                  <a:pt x="6282503" y="4920793"/>
                </a:cubicBezTo>
                <a:cubicBezTo>
                  <a:pt x="6138526" y="4884029"/>
                  <a:pt x="6031329" y="4798399"/>
                  <a:pt x="5897668" y="4780915"/>
                </a:cubicBezTo>
                <a:cubicBezTo>
                  <a:pt x="6013387" y="4912275"/>
                  <a:pt x="6162296" y="4998804"/>
                  <a:pt x="6303132" y="5094297"/>
                </a:cubicBezTo>
                <a:cubicBezTo>
                  <a:pt x="6343501" y="5121199"/>
                  <a:pt x="6384317" y="5139580"/>
                  <a:pt x="6393287" y="5198310"/>
                </a:cubicBezTo>
                <a:cubicBezTo>
                  <a:pt x="6410780" y="5312186"/>
                  <a:pt x="6463257" y="5406336"/>
                  <a:pt x="6575386" y="5456548"/>
                </a:cubicBezTo>
                <a:cubicBezTo>
                  <a:pt x="6576284" y="5457000"/>
                  <a:pt x="6570007" y="5474037"/>
                  <a:pt x="6566415" y="5485690"/>
                </a:cubicBezTo>
                <a:cubicBezTo>
                  <a:pt x="6497793" y="5489279"/>
                  <a:pt x="6443521" y="5422027"/>
                  <a:pt x="6356059" y="5443995"/>
                </a:cubicBezTo>
                <a:cubicBezTo>
                  <a:pt x="6439934" y="5535454"/>
                  <a:pt x="6509903" y="5617502"/>
                  <a:pt x="6628762" y="5660990"/>
                </a:cubicBezTo>
                <a:cubicBezTo>
                  <a:pt x="6723848" y="5695511"/>
                  <a:pt x="6841363" y="5715686"/>
                  <a:pt x="6910436" y="5827767"/>
                </a:cubicBezTo>
                <a:cubicBezTo>
                  <a:pt x="6830149" y="5849739"/>
                  <a:pt x="6770494" y="5821942"/>
                  <a:pt x="6710393" y="5802214"/>
                </a:cubicBezTo>
                <a:cubicBezTo>
                  <a:pt x="6618446" y="5771728"/>
                  <a:pt x="6527397" y="5737208"/>
                  <a:pt x="6435448" y="5706719"/>
                </a:cubicBezTo>
                <a:cubicBezTo>
                  <a:pt x="6400463" y="5695062"/>
                  <a:pt x="6362338" y="5686991"/>
                  <a:pt x="6339913" y="5742586"/>
                </a:cubicBezTo>
                <a:cubicBezTo>
                  <a:pt x="6456978" y="5754244"/>
                  <a:pt x="6526948" y="5829564"/>
                  <a:pt x="6600503" y="5900398"/>
                </a:cubicBezTo>
                <a:cubicBezTo>
                  <a:pt x="6641770" y="5940299"/>
                  <a:pt x="6675410" y="5993652"/>
                  <a:pt x="6749863" y="5973478"/>
                </a:cubicBezTo>
                <a:cubicBezTo>
                  <a:pt x="6788885" y="5962718"/>
                  <a:pt x="6813554" y="5992754"/>
                  <a:pt x="6809515" y="6029519"/>
                </a:cubicBezTo>
                <a:cubicBezTo>
                  <a:pt x="6794715" y="6159089"/>
                  <a:pt x="6885766" y="6204369"/>
                  <a:pt x="6979954" y="6229474"/>
                </a:cubicBezTo>
                <a:cubicBezTo>
                  <a:pt x="7158469" y="6276549"/>
                  <a:pt x="7306929" y="6387287"/>
                  <a:pt x="7480509" y="6447812"/>
                </a:cubicBezTo>
                <a:cubicBezTo>
                  <a:pt x="7649154" y="6506545"/>
                  <a:pt x="7779672" y="6645975"/>
                  <a:pt x="7948764" y="6719056"/>
                </a:cubicBezTo>
                <a:cubicBezTo>
                  <a:pt x="8040603" y="6758733"/>
                  <a:pt x="8129409" y="6806985"/>
                  <a:pt x="8221244" y="6848868"/>
                </a:cubicBezTo>
                <a:lnTo>
                  <a:pt x="824292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93A11A-E9EC-BC6D-F3C8-2D7515876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720" y="217641"/>
            <a:ext cx="5484018" cy="1720524"/>
          </a:xfrm>
        </p:spPr>
        <p:txBody>
          <a:bodyPr>
            <a:normAutofit/>
          </a:bodyPr>
          <a:lstStyle/>
          <a:p>
            <a:r>
              <a:rPr lang="tr-TR">
                <a:cs typeface="Calibri"/>
              </a:rPr>
              <a:t>Aircraft </a:t>
            </a:r>
            <a:r>
              <a:rPr lang="tr-TR" err="1">
                <a:cs typeface="Calibri"/>
              </a:rPr>
              <a:t>Electrical</a:t>
            </a:r>
            <a:r>
              <a:rPr lang="tr-TR">
                <a:cs typeface="Calibri"/>
              </a:rPr>
              <a:t> </a:t>
            </a:r>
            <a:r>
              <a:rPr lang="tr-TR" err="1">
                <a:cs typeface="Calibri"/>
              </a:rPr>
              <a:t>Wires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B2A78-AB28-CFBC-E072-9B9A21AF50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768" y="1851914"/>
            <a:ext cx="5751871" cy="44956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effectLst/>
                <a:latin typeface="Calibri"/>
                <a:ea typeface="Calibri" panose="020F0502020204030204" pitchFamily="34" charset="0"/>
                <a:cs typeface="Calibri"/>
              </a:rPr>
              <a:t>The aircraft wires also take important </a:t>
            </a:r>
            <a:r>
              <a:rPr lang="en-US" sz="1800">
                <a:latin typeface="Calibri"/>
                <a:ea typeface="Calibri" panose="020F0502020204030204" pitchFamily="34" charset="0"/>
                <a:cs typeface="Calibri"/>
              </a:rPr>
              <a:t>space 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Calibri"/>
              </a:rPr>
              <a:t>on the plane</a:t>
            </a:r>
            <a:r>
              <a:rPr lang="en-US" sz="1800">
                <a:latin typeface="Calibri"/>
                <a:ea typeface="Calibri" panose="020F0502020204030204" pitchFamily="34" charset="0"/>
                <a:cs typeface="Calibri"/>
              </a:rPr>
              <a:t> and add considerably to the overall weight of the plane</a:t>
            </a:r>
          </a:p>
          <a:p>
            <a:r>
              <a:rPr lang="en-US" sz="1800">
                <a:effectLst/>
                <a:latin typeface="Calibri"/>
                <a:ea typeface="Calibri" panose="020F0502020204030204" pitchFamily="34" charset="0"/>
                <a:cs typeface="Calibri"/>
              </a:rPr>
              <a:t>Boeing 747 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Times New Roman"/>
              </a:rPr>
              <a:t>uses approximately </a:t>
            </a:r>
            <a:r>
              <a:rPr lang="en-US" sz="1800">
                <a:latin typeface="Calibri"/>
                <a:ea typeface="Calibri" panose="020F0502020204030204" pitchFamily="34" charset="0"/>
                <a:cs typeface="Times New Roman"/>
              </a:rPr>
              <a:t>2.25x10^5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Times New Roman"/>
              </a:rPr>
              <a:t> </a:t>
            </a:r>
            <a:r>
              <a:rPr lang="en-US" sz="1800">
                <a:latin typeface="Calibri"/>
                <a:ea typeface="Calibri" panose="020F0502020204030204" pitchFamily="34" charset="0"/>
                <a:cs typeface="Times New Roman"/>
              </a:rPr>
              <a:t>meters 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Times New Roman"/>
              </a:rPr>
              <a:t>of wire, weighing about </a:t>
            </a:r>
            <a:r>
              <a:rPr lang="en-US" sz="1800">
                <a:latin typeface="Calibri"/>
                <a:ea typeface="Calibri" panose="020F0502020204030204" pitchFamily="34" charset="0"/>
                <a:cs typeface="Times New Roman"/>
              </a:rPr>
              <a:t>1500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Times New Roman"/>
              </a:rPr>
              <a:t> kg</a:t>
            </a:r>
            <a:endParaRPr lang="en-US" sz="1800">
              <a:latin typeface="Calibri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>
                <a:latin typeface="Calibri"/>
                <a:cs typeface="Times New Roman"/>
              </a:rPr>
              <a:t>Ways to decrease weight</a:t>
            </a:r>
          </a:p>
          <a:p>
            <a:pPr lvl="1"/>
            <a:r>
              <a:rPr lang="en-US" sz="1800">
                <a:latin typeface="Calibri"/>
                <a:ea typeface="Calibri" panose="020F0502020204030204" pitchFamily="34" charset="0"/>
                <a:cs typeface="Times New Roman"/>
              </a:rPr>
              <a:t>L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Times New Roman"/>
              </a:rPr>
              <a:t>ess copper content</a:t>
            </a:r>
            <a:endParaRPr lang="en-US" sz="1800">
              <a:latin typeface="Calibri"/>
              <a:ea typeface="Calibri" panose="020F0502020204030204" pitchFamily="34" charset="0"/>
              <a:cs typeface="Times New Roman"/>
            </a:endParaRPr>
          </a:p>
          <a:p>
            <a:pPr lvl="1"/>
            <a:r>
              <a:rPr lang="en-US" sz="1800">
                <a:latin typeface="Calibri"/>
                <a:ea typeface="Calibri" panose="020F0502020204030204" pitchFamily="34" charset="0"/>
                <a:cs typeface="Times New Roman"/>
              </a:rPr>
              <a:t>R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Times New Roman"/>
              </a:rPr>
              <a:t>educing the weight of insulation.</a:t>
            </a:r>
            <a:endParaRPr lang="en-US" sz="1800">
              <a:latin typeface="Calibri"/>
              <a:ea typeface="Calibri" panose="020F0502020204030204" pitchFamily="34" charset="0"/>
              <a:cs typeface="Times New Roman"/>
            </a:endParaRPr>
          </a:p>
          <a:p>
            <a:r>
              <a:rPr lang="en-US" sz="1800">
                <a:latin typeface="Calibri"/>
                <a:ea typeface="Calibri" panose="020F0502020204030204" pitchFamily="34" charset="0"/>
                <a:cs typeface="Times New Roman"/>
              </a:rPr>
              <a:t>M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Times New Roman"/>
              </a:rPr>
              <a:t>aintain circuit integrity, no spark should occur</a:t>
            </a:r>
            <a:endParaRPr lang="en-US" sz="1800">
              <a:latin typeface="Calibri"/>
              <a:ea typeface="Calibri" panose="020F0502020204030204" pitchFamily="34" charset="0"/>
              <a:cs typeface="Times New Roman"/>
            </a:endParaRPr>
          </a:p>
          <a:p>
            <a:r>
              <a:rPr lang="en-US" sz="1800">
                <a:latin typeface="Calibri"/>
                <a:ea typeface="Calibri" panose="020F0502020204030204" pitchFamily="34" charset="0"/>
                <a:cs typeface="Times New Roman"/>
              </a:rPr>
              <a:t>T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Times New Roman"/>
              </a:rPr>
              <a:t>he Aging one of the important factor in wires</a:t>
            </a:r>
            <a:endParaRPr lang="en-US" sz="1800">
              <a:latin typeface="Calibri"/>
              <a:ea typeface="Calibri" panose="020F0502020204030204" pitchFamily="34" charset="0"/>
              <a:cs typeface="Times New Roman"/>
            </a:endParaRPr>
          </a:p>
          <a:p>
            <a:r>
              <a:rPr lang="en-US" sz="1800">
                <a:latin typeface="Calibri"/>
                <a:ea typeface="Calibri" panose="020F0502020204030204" pitchFamily="34" charset="0"/>
                <a:cs typeface="Times New Roman"/>
              </a:rPr>
              <a:t>T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Times New Roman"/>
              </a:rPr>
              <a:t>he Boeing 747’s </a:t>
            </a:r>
            <a:r>
              <a:rPr lang="en-US" sz="1800">
                <a:latin typeface="Calibri"/>
                <a:ea typeface="Calibri" panose="020F0502020204030204" pitchFamily="34" charset="0"/>
                <a:cs typeface="Times New Roman"/>
              </a:rPr>
              <a:t>wires were</a:t>
            </a:r>
            <a:r>
              <a:rPr lang="en-US" sz="1800">
                <a:effectLst/>
                <a:latin typeface="Calibri"/>
                <a:ea typeface="Calibri" panose="020F0502020204030204" pitchFamily="34" charset="0"/>
                <a:cs typeface="Times New Roman"/>
              </a:rPr>
              <a:t> 24 years old</a:t>
            </a:r>
            <a:endParaRPr lang="en-US" sz="1800">
              <a:latin typeface="Calibri"/>
              <a:ea typeface="Calibri" panose="020F0502020204030204" pitchFamily="34" charset="0"/>
              <a:cs typeface="Times New Roman"/>
            </a:endParaRPr>
          </a:p>
          <a:p>
            <a:pPr lvl="1"/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sz="11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D170A0-8E3F-167F-0D52-0D0D5B7AE7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274"/>
          <a:stretch/>
        </p:blipFill>
        <p:spPr>
          <a:xfrm>
            <a:off x="6866034" y="909743"/>
            <a:ext cx="4524226" cy="3016091"/>
          </a:xfrm>
          <a:prstGeom prst="rect">
            <a:avLst/>
          </a:prstGeom>
        </p:spPr>
      </p:pic>
      <p:pic>
        <p:nvPicPr>
          <p:cNvPr id="5" name="Picture 4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676E2FB3-65E8-11A8-9EB0-8132A82E20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92" t="10990" b="8930"/>
          <a:stretch/>
        </p:blipFill>
        <p:spPr>
          <a:xfrm>
            <a:off x="6799232" y="4365523"/>
            <a:ext cx="4650559" cy="105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761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3C546-D989-B743-02AD-EBB214110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/>
              <a:t>Statistical Reliability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3C130-6993-9F13-266D-18403FA25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43" y="2438400"/>
            <a:ext cx="3826962" cy="37377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latin typeface="Calibri"/>
                <a:ea typeface="Calibri" panose="020F0502020204030204" pitchFamily="34" charset="0"/>
                <a:cs typeface="Calibri"/>
              </a:rPr>
              <a:t>Fault</a:t>
            </a:r>
            <a:r>
              <a:rPr lang="en-US" sz="2000">
                <a:effectLst/>
                <a:latin typeface="Calibri"/>
                <a:ea typeface="Calibri" panose="020F0502020204030204" pitchFamily="34" charset="0"/>
                <a:cs typeface="Calibri"/>
              </a:rPr>
              <a:t> Tree Analysis (FTA</a:t>
            </a:r>
            <a:r>
              <a:rPr lang="en-US" sz="2000">
                <a:latin typeface="Calibri"/>
                <a:ea typeface="Calibri" panose="020F0502020204030204" pitchFamily="34" charset="0"/>
                <a:cs typeface="Calibri"/>
              </a:rPr>
              <a:t>) by the Federal Aviation Administration</a:t>
            </a:r>
          </a:p>
          <a:p>
            <a:r>
              <a:rPr lang="en-US" sz="2000">
                <a:latin typeface="Calibri"/>
                <a:ea typeface="Calibri" panose="020F0502020204030204" pitchFamily="34" charset="0"/>
                <a:cs typeface="Calibri"/>
              </a:rPr>
              <a:t>N</a:t>
            </a:r>
            <a:r>
              <a:rPr lang="en-US" sz="2000">
                <a:effectLst/>
                <a:latin typeface="Calibri"/>
                <a:ea typeface="Calibri" panose="020F0502020204030204" pitchFamily="34" charset="0"/>
                <a:cs typeface="Calibri"/>
              </a:rPr>
              <a:t>ew regulations are implemented in FAR 25.981. (M. E. Hill and L. E. Bechtold, 2014)</a:t>
            </a:r>
            <a:r>
              <a:rPr lang="en-US" sz="2000">
                <a:latin typeface="Calibri"/>
                <a:ea typeface="Calibri" panose="020F0502020204030204" pitchFamily="34" charset="0"/>
                <a:cs typeface="Calibri"/>
              </a:rPr>
              <a:t> </a:t>
            </a:r>
          </a:p>
          <a:p>
            <a:r>
              <a:rPr lang="en-US" sz="2000">
                <a:latin typeface="Calibri"/>
                <a:ea typeface="Calibri" panose="020F0502020204030204" pitchFamily="34" charset="0"/>
                <a:cs typeface="Calibri"/>
              </a:rPr>
              <a:t>The</a:t>
            </a:r>
            <a:r>
              <a:rPr lang="en-US" sz="2000">
                <a:effectLst/>
                <a:latin typeface="Calibri"/>
                <a:ea typeface="Calibri" panose="020F0502020204030204" pitchFamily="34" charset="0"/>
                <a:cs typeface="Calibri"/>
              </a:rPr>
              <a:t> concluded probability of </a:t>
            </a:r>
            <a:r>
              <a:rPr lang="en-US" sz="2000">
                <a:latin typeface="Calibri"/>
                <a:ea typeface="Calibri" panose="020F0502020204030204" pitchFamily="34" charset="0"/>
                <a:cs typeface="Calibri"/>
              </a:rPr>
              <a:t>failure </a:t>
            </a:r>
            <a:r>
              <a:rPr lang="en-US" sz="2000">
                <a:effectLst/>
                <a:latin typeface="Calibri"/>
                <a:ea typeface="Calibri" panose="020F0502020204030204" pitchFamily="34" charset="0"/>
                <a:cs typeface="Calibri"/>
              </a:rPr>
              <a:t>is 1×10</a:t>
            </a:r>
            <a:r>
              <a:rPr lang="en-US" sz="2000" baseline="30000">
                <a:effectLst/>
                <a:latin typeface="Calibri"/>
                <a:ea typeface="Calibri" panose="020F0502020204030204" pitchFamily="34" charset="0"/>
                <a:cs typeface="Calibri"/>
              </a:rPr>
              <a:t>−7 </a:t>
            </a:r>
            <a:r>
              <a:rPr lang="en-US" sz="2000">
                <a:effectLst/>
                <a:latin typeface="Calibri"/>
                <a:ea typeface="Calibri" panose="020F0502020204030204" pitchFamily="34" charset="0"/>
                <a:cs typeface="Calibri"/>
              </a:rPr>
              <a:t>which is </a:t>
            </a:r>
            <a:r>
              <a:rPr lang="en-US" sz="2000">
                <a:latin typeface="Calibri"/>
                <a:ea typeface="Calibri" panose="020F0502020204030204" pitchFamily="34" charset="0"/>
                <a:cs typeface="Calibri"/>
              </a:rPr>
              <a:t>trivial</a:t>
            </a:r>
          </a:p>
          <a:p>
            <a:endParaRPr lang="tr-TR" sz="2000"/>
          </a:p>
          <a:p>
            <a:endParaRPr lang="en-US" sz="20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D513FE80-0727-52F1-667A-1ECE1C247C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77" t="696" r="9524" b="-696"/>
          <a:stretch/>
        </p:blipFill>
        <p:spPr>
          <a:xfrm>
            <a:off x="4761810" y="415222"/>
            <a:ext cx="7316116" cy="601252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32569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Resim 4">
            <a:extLst>
              <a:ext uri="{FF2B5EF4-FFF2-40B4-BE49-F238E27FC236}">
                <a16:creationId xmlns:a16="http://schemas.microsoft.com/office/drawing/2014/main" id="{BC256F6A-65B0-AFF4-3EB9-7CE554FB99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48" r="7232" b="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3BEC7CC9-7C45-00CD-B6E8-DB523BCDA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428625"/>
            <a:ext cx="3822189" cy="1899912"/>
          </a:xfrm>
        </p:spPr>
        <p:txBody>
          <a:bodyPr>
            <a:normAutofit/>
          </a:bodyPr>
          <a:lstStyle/>
          <a:p>
            <a:r>
              <a:rPr lang="tr-TR" sz="4000">
                <a:cs typeface="Calibri Light"/>
              </a:rPr>
              <a:t>Related Accidents</a:t>
            </a:r>
            <a:endParaRPr lang="tr-TR" sz="400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AB750B4-303D-2E13-DFD5-8ECD00080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117" y="2042618"/>
            <a:ext cx="3896272" cy="47164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ea typeface="+mn-lt"/>
                <a:cs typeface="+mn-lt"/>
              </a:rPr>
              <a:t>Thai Airways International Flight 114, 3 March 2001</a:t>
            </a:r>
          </a:p>
          <a:p>
            <a:r>
              <a:rPr lang="en-US" sz="2400">
                <a:ea typeface="+mn-lt"/>
                <a:cs typeface="+mn-lt"/>
              </a:rPr>
              <a:t>Philippine Airlines Flight 143, 11 May 1990</a:t>
            </a:r>
          </a:p>
          <a:p>
            <a:pPr marL="0" indent="0">
              <a:buNone/>
            </a:pPr>
            <a:endParaRPr lang="en-US" sz="2000">
              <a:cs typeface="Calibri"/>
            </a:endParaRPr>
          </a:p>
          <a:p>
            <a:pPr marL="342900" indent="-342900"/>
            <a:r>
              <a:rPr lang="en-US" sz="2000">
                <a:cs typeface="Calibri"/>
              </a:rPr>
              <a:t>Both aircrafts were on the ground at the time of the incident </a:t>
            </a:r>
          </a:p>
          <a:p>
            <a:pPr marL="342900" indent="-342900"/>
            <a:r>
              <a:rPr lang="en-US" sz="2000">
                <a:cs typeface="Calibri"/>
              </a:rPr>
              <a:t>Central Wing Fuel Tank</a:t>
            </a:r>
          </a:p>
          <a:p>
            <a:pPr marL="342900" indent="-342900"/>
            <a:r>
              <a:rPr lang="en-US" sz="2000">
                <a:cs typeface="Calibri"/>
              </a:rPr>
              <a:t>Both airplanes had AC on for a while on the ground</a:t>
            </a:r>
            <a:endParaRPr lang="en-US">
              <a:cs typeface="Calibri" panose="020F0502020204030204"/>
            </a:endParaRP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4296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1" descr="White arrows painted on the asphalt">
            <a:extLst>
              <a:ext uri="{FF2B5EF4-FFF2-40B4-BE49-F238E27FC236}">
                <a16:creationId xmlns:a16="http://schemas.microsoft.com/office/drawing/2014/main" id="{152D7EEB-BDC4-1154-E2EB-3D8B6FCA48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94" r="3594" b="-1"/>
          <a:stretch/>
        </p:blipFill>
        <p:spPr>
          <a:xfrm>
            <a:off x="3046230" y="10"/>
            <a:ext cx="9145768" cy="6857990"/>
          </a:xfrm>
          <a:prstGeom prst="rect">
            <a:avLst/>
          </a:prstGeom>
        </p:spPr>
      </p:pic>
      <p:sp>
        <p:nvSpPr>
          <p:cNvPr id="46" name="Rectangle 4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51D38A1-781A-D05A-3024-69923FE18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752" y="433364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/>
              <a:t>Corrective Actions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3995AB09-3F11-7F47-EA3B-761AE78572F9}"/>
              </a:ext>
            </a:extLst>
          </p:cNvPr>
          <p:cNvSpPr txBox="1"/>
          <p:nvPr/>
        </p:nvSpPr>
        <p:spPr>
          <a:xfrm>
            <a:off x="519752" y="2494443"/>
            <a:ext cx="4952571" cy="373138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Better Insulation in Nearby Electrical Systems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Nitrogen-</a:t>
            </a:r>
            <a:r>
              <a:rPr lang="en-US" sz="2000" err="1"/>
              <a:t>Inerting</a:t>
            </a:r>
            <a:r>
              <a:rPr lang="en-US" sz="2000"/>
              <a:t> Systems</a:t>
            </a:r>
            <a:endParaRPr lang="en-US" sz="20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Cooler Ground Fuel Tanks</a:t>
            </a:r>
            <a:endParaRPr lang="en-US" sz="20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Research on Silver-Sulfide Deposit Hazardousness</a:t>
            </a:r>
            <a:endParaRPr lang="en-US" sz="20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ea typeface="+mn-lt"/>
                <a:cs typeface="+mn-lt"/>
              </a:rPr>
              <a:t>Inspection of Existing 747's</a:t>
            </a: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Less Sharp Terminal Block Geometries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cs typeface="Calibri"/>
              </a:rPr>
              <a:t>Relocating the Terminal Block</a:t>
            </a:r>
          </a:p>
        </p:txBody>
      </p:sp>
    </p:spTree>
    <p:extLst>
      <p:ext uri="{BB962C8B-B14F-4D97-AF65-F5344CB8AC3E}">
        <p14:creationId xmlns:p14="http://schemas.microsoft.com/office/powerpoint/2010/main" val="853364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48E4B89-478C-1303-84E5-EE489A203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err="1">
                <a:cs typeface="Calibri Light"/>
              </a:rPr>
              <a:t>References</a:t>
            </a:r>
            <a:endParaRPr lang="tr-TR" err="1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2A588C3-E559-4867-1301-34D77EB19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053" y="1507362"/>
            <a:ext cx="10515600" cy="528025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/>
            <a:r>
              <a:rPr lang="tr-TR" sz="1100">
                <a:ea typeface="+mn-lt"/>
                <a:cs typeface="+mn-lt"/>
              </a:rPr>
              <a:t>      1.           F. </a:t>
            </a:r>
            <a:r>
              <a:rPr lang="tr-TR" sz="1100" err="1">
                <a:ea typeface="+mn-lt"/>
                <a:cs typeface="+mn-lt"/>
              </a:rPr>
              <a:t>Temman</a:t>
            </a:r>
            <a:r>
              <a:rPr lang="tr-TR" sz="1100">
                <a:ea typeface="+mn-lt"/>
                <a:cs typeface="+mn-lt"/>
              </a:rPr>
              <a:t>, “TWA </a:t>
            </a:r>
            <a:r>
              <a:rPr lang="tr-TR" sz="1100" err="1">
                <a:ea typeface="+mn-lt"/>
                <a:cs typeface="+mn-lt"/>
              </a:rPr>
              <a:t>flight</a:t>
            </a:r>
            <a:r>
              <a:rPr lang="tr-TR" sz="1100">
                <a:ea typeface="+mn-lt"/>
                <a:cs typeface="+mn-lt"/>
              </a:rPr>
              <a:t> 800 </a:t>
            </a:r>
            <a:r>
              <a:rPr lang="tr-TR" sz="1100" err="1">
                <a:ea typeface="+mn-lt"/>
                <a:cs typeface="+mn-lt"/>
              </a:rPr>
              <a:t>crash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was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caused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by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design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flaw</a:t>
            </a:r>
            <a:r>
              <a:rPr lang="tr-TR" sz="1100">
                <a:ea typeface="+mn-lt"/>
                <a:cs typeface="+mn-lt"/>
              </a:rPr>
              <a:t> in </a:t>
            </a:r>
            <a:r>
              <a:rPr lang="tr-TR" sz="1100" err="1">
                <a:ea typeface="+mn-lt"/>
                <a:cs typeface="+mn-lt"/>
              </a:rPr>
              <a:t>fuel</a:t>
            </a:r>
            <a:r>
              <a:rPr lang="tr-TR" sz="1100">
                <a:ea typeface="+mn-lt"/>
                <a:cs typeface="+mn-lt"/>
              </a:rPr>
              <a:t> tank, </a:t>
            </a:r>
            <a:r>
              <a:rPr lang="tr-TR" sz="1100" err="1">
                <a:ea typeface="+mn-lt"/>
                <a:cs typeface="+mn-lt"/>
              </a:rPr>
              <a:t>report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claims</a:t>
            </a:r>
            <a:r>
              <a:rPr lang="tr-TR" sz="1100">
                <a:ea typeface="+mn-lt"/>
                <a:cs typeface="+mn-lt"/>
              </a:rPr>
              <a:t>,” </a:t>
            </a:r>
            <a:r>
              <a:rPr lang="tr-TR" sz="1100" err="1">
                <a:ea typeface="+mn-lt"/>
                <a:cs typeface="+mn-lt"/>
              </a:rPr>
              <a:t>The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Irish</a:t>
            </a:r>
            <a:r>
              <a:rPr lang="tr-TR" sz="1100">
                <a:ea typeface="+mn-lt"/>
                <a:cs typeface="+mn-lt"/>
              </a:rPr>
              <a:t> Times. </a:t>
            </a:r>
            <a:r>
              <a:rPr lang="tr-TR" sz="1100">
                <a:ea typeface="+mn-lt"/>
                <a:cs typeface="+mn-lt"/>
                <a:hlinkClick r:id="rId2"/>
              </a:rPr>
              <a:t>https://www.irishtimes.com/news/twa-flight-800-crash-was-caused-by-design-flaw-in-fuel-tank-report-claims-1.1260823#:~:text=The%20inquiry%20said%20the%20generators</a:t>
            </a:r>
            <a:r>
              <a:rPr lang="tr-TR" sz="1100">
                <a:ea typeface="+mn-lt"/>
                <a:cs typeface="+mn-lt"/>
              </a:rPr>
              <a:t> (</a:t>
            </a:r>
            <a:r>
              <a:rPr lang="tr-TR" sz="1100" err="1">
                <a:ea typeface="+mn-lt"/>
                <a:cs typeface="+mn-lt"/>
              </a:rPr>
              <a:t>accessed</a:t>
            </a:r>
            <a:r>
              <a:rPr lang="tr-TR" sz="1100">
                <a:ea typeface="+mn-lt"/>
                <a:cs typeface="+mn-lt"/>
              </a:rPr>
              <a:t> May 23, 2022). </a:t>
            </a:r>
          </a:p>
          <a:p>
            <a:r>
              <a:rPr lang="tr-TR" sz="1100">
                <a:ea typeface="+mn-lt"/>
                <a:cs typeface="+mn-lt"/>
              </a:rPr>
              <a:t>2.           J. E. </a:t>
            </a:r>
            <a:r>
              <a:rPr lang="tr-TR" sz="1100" err="1">
                <a:ea typeface="+mn-lt"/>
                <a:cs typeface="+mn-lt"/>
              </a:rPr>
              <a:t>Shepherd</a:t>
            </a:r>
            <a:r>
              <a:rPr lang="tr-TR" sz="1100">
                <a:ea typeface="+mn-lt"/>
                <a:cs typeface="+mn-lt"/>
              </a:rPr>
              <a:t>, C. D. </a:t>
            </a:r>
            <a:r>
              <a:rPr lang="tr-TR" sz="1100" err="1">
                <a:ea typeface="+mn-lt"/>
                <a:cs typeface="+mn-lt"/>
              </a:rPr>
              <a:t>Nuyt</a:t>
            </a:r>
            <a:r>
              <a:rPr lang="tr-TR" sz="1100">
                <a:ea typeface="+mn-lt"/>
                <a:cs typeface="+mn-lt"/>
              </a:rPr>
              <a:t>, J. J. Lee, </a:t>
            </a:r>
            <a:r>
              <a:rPr lang="tr-TR" sz="1100" err="1">
                <a:ea typeface="+mn-lt"/>
                <a:cs typeface="+mn-lt"/>
              </a:rPr>
              <a:t>and</a:t>
            </a:r>
            <a:r>
              <a:rPr lang="tr-TR" sz="1100">
                <a:ea typeface="+mn-lt"/>
                <a:cs typeface="+mn-lt"/>
              </a:rPr>
              <a:t> J. E. </a:t>
            </a:r>
            <a:r>
              <a:rPr lang="tr-TR" sz="1100" err="1">
                <a:ea typeface="+mn-lt"/>
                <a:cs typeface="+mn-lt"/>
              </a:rPr>
              <a:t>Woodrow</a:t>
            </a:r>
            <a:r>
              <a:rPr lang="tr-TR" sz="1100">
                <a:ea typeface="+mn-lt"/>
                <a:cs typeface="+mn-lt"/>
              </a:rPr>
              <a:t>, “Flash Point </a:t>
            </a:r>
            <a:r>
              <a:rPr lang="tr-TR" sz="1100" err="1">
                <a:ea typeface="+mn-lt"/>
                <a:cs typeface="+mn-lt"/>
              </a:rPr>
              <a:t>and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Chemical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Composition</a:t>
            </a:r>
            <a:r>
              <a:rPr lang="tr-TR" sz="1100">
                <a:ea typeface="+mn-lt"/>
                <a:cs typeface="+mn-lt"/>
              </a:rPr>
              <a:t> of </a:t>
            </a:r>
            <a:r>
              <a:rPr lang="tr-TR" sz="1100" err="1">
                <a:ea typeface="+mn-lt"/>
                <a:cs typeface="+mn-lt"/>
              </a:rPr>
              <a:t>Aviation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Kerosene</a:t>
            </a:r>
            <a:r>
              <a:rPr lang="tr-TR" sz="1100">
                <a:ea typeface="+mn-lt"/>
                <a:cs typeface="+mn-lt"/>
              </a:rPr>
              <a:t> (Jet A),” resolver.caltech.edu, May 26, 2000. </a:t>
            </a:r>
            <a:r>
              <a:rPr lang="tr-TR" sz="1100">
                <a:ea typeface="+mn-lt"/>
                <a:cs typeface="+mn-lt"/>
                <a:hlinkClick r:id="rId3"/>
              </a:rPr>
              <a:t>https://authors.library.caltech.edu/25832/</a:t>
            </a:r>
            <a:r>
              <a:rPr lang="tr-TR" sz="1100">
                <a:ea typeface="+mn-lt"/>
                <a:cs typeface="+mn-lt"/>
              </a:rPr>
              <a:t>(accessed May 23, 2022). </a:t>
            </a:r>
          </a:p>
          <a:p>
            <a:r>
              <a:rPr lang="tr-TR" sz="1100">
                <a:ea typeface="+mn-lt"/>
                <a:cs typeface="+mn-lt"/>
              </a:rPr>
              <a:t>3.           “</a:t>
            </a:r>
            <a:r>
              <a:rPr lang="tr-TR" sz="1100" err="1">
                <a:ea typeface="+mn-lt"/>
                <a:cs typeface="+mn-lt"/>
              </a:rPr>
              <a:t>Why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Airplanes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Use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Kerosene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Rather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Than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Plain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Gasoline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for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Fuel</a:t>
            </a:r>
            <a:r>
              <a:rPr lang="tr-TR" sz="1100">
                <a:ea typeface="+mn-lt"/>
                <a:cs typeface="+mn-lt"/>
              </a:rPr>
              <a:t> | Blog- Monroe </a:t>
            </a:r>
            <a:r>
              <a:rPr lang="tr-TR" sz="1100" err="1">
                <a:ea typeface="+mn-lt"/>
                <a:cs typeface="+mn-lt"/>
              </a:rPr>
              <a:t>Aerospace</a:t>
            </a:r>
            <a:r>
              <a:rPr lang="tr-TR" sz="1100">
                <a:ea typeface="+mn-lt"/>
                <a:cs typeface="+mn-lt"/>
              </a:rPr>
              <a:t>.” </a:t>
            </a:r>
            <a:r>
              <a:rPr lang="tr-TR" sz="1100">
                <a:ea typeface="+mn-lt"/>
                <a:cs typeface="+mn-lt"/>
                <a:hlinkClick r:id="rId4"/>
              </a:rPr>
              <a:t>https://monroeaerospace.com/blog/why-airplanes-use-kerosene-rather-than-plain-gasoline-for-fuel/#:~:text=With%20its%20higher%20flash%20point</a:t>
            </a:r>
            <a:r>
              <a:rPr lang="tr-TR" sz="1100">
                <a:ea typeface="+mn-lt"/>
                <a:cs typeface="+mn-lt"/>
              </a:rPr>
              <a:t>  (</a:t>
            </a:r>
            <a:r>
              <a:rPr lang="tr-TR" sz="1100" err="1">
                <a:ea typeface="+mn-lt"/>
                <a:cs typeface="+mn-lt"/>
              </a:rPr>
              <a:t>accessed</a:t>
            </a:r>
            <a:r>
              <a:rPr lang="tr-TR" sz="1100">
                <a:ea typeface="+mn-lt"/>
                <a:cs typeface="+mn-lt"/>
              </a:rPr>
              <a:t> May 23, 2022). </a:t>
            </a:r>
            <a:endParaRPr lang="tr-TR" sz="1100">
              <a:cs typeface="Calibri"/>
            </a:endParaRPr>
          </a:p>
          <a:p>
            <a:r>
              <a:rPr lang="tr-TR" sz="1100">
                <a:ea typeface="+mn-lt"/>
                <a:cs typeface="+mn-lt"/>
              </a:rPr>
              <a:t>4.           J. </a:t>
            </a:r>
            <a:r>
              <a:rPr lang="tr-TR" sz="1100" err="1">
                <a:ea typeface="+mn-lt"/>
                <a:cs typeface="+mn-lt"/>
              </a:rPr>
              <a:t>Knezevic</a:t>
            </a:r>
            <a:r>
              <a:rPr lang="tr-TR" sz="1100">
                <a:ea typeface="+mn-lt"/>
                <a:cs typeface="+mn-lt"/>
              </a:rPr>
              <a:t>, “</a:t>
            </a:r>
            <a:r>
              <a:rPr lang="tr-TR" sz="1100" err="1">
                <a:ea typeface="+mn-lt"/>
                <a:cs typeface="+mn-lt"/>
              </a:rPr>
              <a:t>Microbial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Decontamination</a:t>
            </a:r>
            <a:r>
              <a:rPr lang="tr-TR" sz="1100">
                <a:ea typeface="+mn-lt"/>
                <a:cs typeface="+mn-lt"/>
              </a:rPr>
              <a:t> of </a:t>
            </a:r>
            <a:r>
              <a:rPr lang="tr-TR" sz="1100" err="1">
                <a:ea typeface="+mn-lt"/>
                <a:cs typeface="+mn-lt"/>
              </a:rPr>
              <a:t>Fuel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Tanks</a:t>
            </a:r>
            <a:r>
              <a:rPr lang="tr-TR" sz="1100">
                <a:ea typeface="+mn-lt"/>
                <a:cs typeface="+mn-lt"/>
              </a:rPr>
              <a:t> as a </a:t>
            </a:r>
            <a:r>
              <a:rPr lang="tr-TR" sz="1100" err="1">
                <a:ea typeface="+mn-lt"/>
                <a:cs typeface="+mn-lt"/>
              </a:rPr>
              <a:t>Mechanism</a:t>
            </a:r>
            <a:r>
              <a:rPr lang="tr-TR" sz="1100">
                <a:ea typeface="+mn-lt"/>
                <a:cs typeface="+mn-lt"/>
              </a:rPr>
              <a:t> of </a:t>
            </a:r>
            <a:r>
              <a:rPr lang="tr-TR" sz="1100" err="1">
                <a:ea typeface="+mn-lt"/>
                <a:cs typeface="+mn-lt"/>
              </a:rPr>
              <a:t>the</a:t>
            </a:r>
            <a:r>
              <a:rPr lang="tr-TR" sz="1100">
                <a:ea typeface="+mn-lt"/>
                <a:cs typeface="+mn-lt"/>
              </a:rPr>
              <a:t> Motion of an Aircraft </a:t>
            </a:r>
            <a:r>
              <a:rPr lang="tr-TR" sz="1100" err="1">
                <a:ea typeface="+mn-lt"/>
                <a:cs typeface="+mn-lt"/>
              </a:rPr>
              <a:t>through</a:t>
            </a:r>
            <a:r>
              <a:rPr lang="tr-TR" sz="1100">
                <a:ea typeface="+mn-lt"/>
                <a:cs typeface="+mn-lt"/>
              </a:rPr>
              <a:t> MIRCE Space,” </a:t>
            </a:r>
            <a:r>
              <a:rPr lang="tr-TR" sz="1100" err="1">
                <a:ea typeface="+mn-lt"/>
                <a:cs typeface="+mn-lt"/>
              </a:rPr>
              <a:t>Archives</a:t>
            </a:r>
            <a:r>
              <a:rPr lang="tr-TR" sz="1100">
                <a:ea typeface="+mn-lt"/>
                <a:cs typeface="+mn-lt"/>
              </a:rPr>
              <a:t> in </a:t>
            </a:r>
            <a:r>
              <a:rPr lang="tr-TR" sz="1100" err="1">
                <a:ea typeface="+mn-lt"/>
                <a:cs typeface="+mn-lt"/>
              </a:rPr>
              <a:t>Biomedical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Engineering</a:t>
            </a:r>
            <a:r>
              <a:rPr lang="tr-TR" sz="1100">
                <a:ea typeface="+mn-lt"/>
                <a:cs typeface="+mn-lt"/>
              </a:rPr>
              <a:t> &amp; </a:t>
            </a:r>
            <a:r>
              <a:rPr lang="tr-TR" sz="1100" err="1">
                <a:ea typeface="+mn-lt"/>
                <a:cs typeface="+mn-lt"/>
              </a:rPr>
              <a:t>Biotechnology</a:t>
            </a:r>
            <a:r>
              <a:rPr lang="tr-TR" sz="1100">
                <a:ea typeface="+mn-lt"/>
                <a:cs typeface="+mn-lt"/>
              </a:rPr>
              <a:t>, </a:t>
            </a:r>
            <a:r>
              <a:rPr lang="tr-TR" sz="1100" err="1">
                <a:ea typeface="+mn-lt"/>
                <a:cs typeface="+mn-lt"/>
              </a:rPr>
              <a:t>vol</a:t>
            </a:r>
            <a:r>
              <a:rPr lang="tr-TR" sz="1100">
                <a:ea typeface="+mn-lt"/>
                <a:cs typeface="+mn-lt"/>
              </a:rPr>
              <a:t>. 4, </a:t>
            </a:r>
            <a:r>
              <a:rPr lang="tr-TR" sz="1100" err="1">
                <a:ea typeface="+mn-lt"/>
                <a:cs typeface="+mn-lt"/>
              </a:rPr>
              <a:t>no</a:t>
            </a:r>
            <a:r>
              <a:rPr lang="tr-TR" sz="1100">
                <a:ea typeface="+mn-lt"/>
                <a:cs typeface="+mn-lt"/>
              </a:rPr>
              <a:t>. 5, </a:t>
            </a:r>
            <a:r>
              <a:rPr lang="tr-TR" sz="1100" err="1">
                <a:ea typeface="+mn-lt"/>
                <a:cs typeface="+mn-lt"/>
              </a:rPr>
              <a:t>Nov</a:t>
            </a:r>
            <a:r>
              <a:rPr lang="tr-TR" sz="1100">
                <a:ea typeface="+mn-lt"/>
                <a:cs typeface="+mn-lt"/>
              </a:rPr>
              <a:t>. 2020, </a:t>
            </a:r>
            <a:r>
              <a:rPr lang="tr-TR" sz="1100" err="1">
                <a:ea typeface="+mn-lt"/>
                <a:cs typeface="+mn-lt"/>
              </a:rPr>
              <a:t>doi</a:t>
            </a:r>
            <a:r>
              <a:rPr lang="tr-TR" sz="1100">
                <a:ea typeface="+mn-lt"/>
                <a:cs typeface="+mn-lt"/>
              </a:rPr>
              <a:t>: 10.33552/abeb.2020.04.000598. </a:t>
            </a:r>
            <a:endParaRPr lang="tr-TR" sz="1100">
              <a:cs typeface="Calibri"/>
            </a:endParaRPr>
          </a:p>
          <a:p>
            <a:r>
              <a:rPr lang="tr-TR" sz="1100">
                <a:ea typeface="+mn-lt"/>
                <a:cs typeface="+mn-lt"/>
              </a:rPr>
              <a:t>5.           “</a:t>
            </a:r>
            <a:r>
              <a:rPr lang="tr-TR" sz="1100" err="1">
                <a:ea typeface="+mn-lt"/>
                <a:cs typeface="+mn-lt"/>
              </a:rPr>
              <a:t>Weight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and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Balance</a:t>
            </a:r>
            <a:r>
              <a:rPr lang="tr-TR" sz="1100">
                <a:ea typeface="+mn-lt"/>
                <a:cs typeface="+mn-lt"/>
              </a:rPr>
              <a:t>,” </a:t>
            </a:r>
            <a:r>
              <a:rPr lang="tr-TR" sz="1100">
                <a:ea typeface="+mn-lt"/>
                <a:cs typeface="+mn-lt"/>
                <a:hlinkClick r:id="rId5"/>
              </a:rPr>
              <a:t>www.cfinotebook.net</a:t>
            </a:r>
            <a:r>
              <a:rPr lang="tr-TR" sz="1100">
                <a:ea typeface="+mn-lt"/>
                <a:cs typeface="+mn-lt"/>
              </a:rPr>
              <a:t>. </a:t>
            </a:r>
            <a:r>
              <a:rPr lang="tr-TR" sz="1100">
                <a:ea typeface="+mn-lt"/>
                <a:cs typeface="+mn-lt"/>
                <a:hlinkClick r:id="rId6"/>
              </a:rPr>
              <a:t>https://www.cfinotebook.net/notebook/aerodynamics-and-performance/weight-and-balance</a:t>
            </a:r>
            <a:r>
              <a:rPr lang="tr-TR" sz="1100">
                <a:ea typeface="+mn-lt"/>
                <a:cs typeface="+mn-lt"/>
              </a:rPr>
              <a:t> </a:t>
            </a:r>
          </a:p>
          <a:p>
            <a:r>
              <a:rPr lang="tr-TR" sz="1100">
                <a:ea typeface="+mn-lt"/>
                <a:cs typeface="+mn-lt"/>
              </a:rPr>
              <a:t>6.           “</a:t>
            </a:r>
            <a:r>
              <a:rPr lang="tr-TR" sz="1100" err="1">
                <a:ea typeface="+mn-lt"/>
                <a:cs typeface="+mn-lt"/>
              </a:rPr>
              <a:t>Balance</a:t>
            </a:r>
            <a:r>
              <a:rPr lang="tr-TR" sz="1100">
                <a:ea typeface="+mn-lt"/>
                <a:cs typeface="+mn-lt"/>
              </a:rPr>
              <a:t>, </a:t>
            </a:r>
            <a:r>
              <a:rPr lang="tr-TR" sz="1100" err="1">
                <a:ea typeface="+mn-lt"/>
                <a:cs typeface="+mn-lt"/>
              </a:rPr>
              <a:t>Stability</a:t>
            </a:r>
            <a:r>
              <a:rPr lang="tr-TR" sz="1100">
                <a:ea typeface="+mn-lt"/>
                <a:cs typeface="+mn-lt"/>
              </a:rPr>
              <a:t>, </a:t>
            </a:r>
            <a:r>
              <a:rPr lang="tr-TR" sz="1100" err="1">
                <a:ea typeface="+mn-lt"/>
                <a:cs typeface="+mn-lt"/>
              </a:rPr>
              <a:t>and</a:t>
            </a:r>
            <a:r>
              <a:rPr lang="tr-TR" sz="1100">
                <a:ea typeface="+mn-lt"/>
                <a:cs typeface="+mn-lt"/>
              </a:rPr>
              <a:t> Center of </a:t>
            </a:r>
            <a:r>
              <a:rPr lang="tr-TR" sz="1100" err="1">
                <a:ea typeface="+mn-lt"/>
                <a:cs typeface="+mn-lt"/>
              </a:rPr>
              <a:t>Gravity</a:t>
            </a:r>
            <a:r>
              <a:rPr lang="tr-TR" sz="1100">
                <a:ea typeface="+mn-lt"/>
                <a:cs typeface="+mn-lt"/>
              </a:rPr>
              <a:t> – </a:t>
            </a:r>
            <a:r>
              <a:rPr lang="tr-TR" sz="1100" err="1">
                <a:ea typeface="+mn-lt"/>
                <a:cs typeface="+mn-lt"/>
              </a:rPr>
              <a:t>Effects</a:t>
            </a:r>
            <a:r>
              <a:rPr lang="tr-TR" sz="1100">
                <a:ea typeface="+mn-lt"/>
                <a:cs typeface="+mn-lt"/>
              </a:rPr>
              <a:t> of Adverse </a:t>
            </a:r>
            <a:r>
              <a:rPr lang="tr-TR" sz="1100" err="1">
                <a:ea typeface="+mn-lt"/>
                <a:cs typeface="+mn-lt"/>
              </a:rPr>
              <a:t>Balance</a:t>
            </a:r>
            <a:r>
              <a:rPr lang="tr-TR" sz="1100">
                <a:ea typeface="+mn-lt"/>
                <a:cs typeface="+mn-lt"/>
              </a:rPr>
              <a:t>,” Flight </a:t>
            </a:r>
            <a:r>
              <a:rPr lang="tr-TR" sz="1100" err="1">
                <a:ea typeface="+mn-lt"/>
                <a:cs typeface="+mn-lt"/>
              </a:rPr>
              <a:t>Literacy</a:t>
            </a:r>
            <a:r>
              <a:rPr lang="tr-TR" sz="1100">
                <a:ea typeface="+mn-lt"/>
                <a:cs typeface="+mn-lt"/>
              </a:rPr>
              <a:t>, </a:t>
            </a:r>
            <a:r>
              <a:rPr lang="tr-TR" sz="1100" err="1">
                <a:ea typeface="+mn-lt"/>
                <a:cs typeface="+mn-lt"/>
              </a:rPr>
              <a:t>Nov</a:t>
            </a:r>
            <a:r>
              <a:rPr lang="tr-TR" sz="1100">
                <a:ea typeface="+mn-lt"/>
                <a:cs typeface="+mn-lt"/>
              </a:rPr>
              <a:t>. 30, 2017. </a:t>
            </a:r>
            <a:r>
              <a:rPr lang="tr-TR" sz="1100">
                <a:ea typeface="+mn-lt"/>
                <a:cs typeface="+mn-lt"/>
                <a:hlinkClick r:id="rId7"/>
              </a:rPr>
              <a:t>https://www.flightliteracy.com/balance-stability-and-center-of-gravity-effects-of-adverse-balance/</a:t>
            </a:r>
            <a:r>
              <a:rPr lang="tr-TR" sz="1100">
                <a:ea typeface="+mn-lt"/>
                <a:cs typeface="+mn-lt"/>
              </a:rPr>
              <a:t> </a:t>
            </a:r>
          </a:p>
          <a:p>
            <a:r>
              <a:rPr lang="tr-TR" sz="1100">
                <a:ea typeface="+mn-lt"/>
                <a:cs typeface="+mn-lt"/>
              </a:rPr>
              <a:t>7.           A. </a:t>
            </a:r>
            <a:r>
              <a:rPr lang="tr-TR" sz="1100" err="1">
                <a:ea typeface="+mn-lt"/>
                <a:cs typeface="+mn-lt"/>
              </a:rPr>
              <a:t>Tips</a:t>
            </a:r>
            <a:r>
              <a:rPr lang="tr-TR" sz="1100">
                <a:ea typeface="+mn-lt"/>
                <a:cs typeface="+mn-lt"/>
              </a:rPr>
              <a:t>, “</a:t>
            </a:r>
            <a:r>
              <a:rPr lang="tr-TR" sz="1100" err="1">
                <a:ea typeface="+mn-lt"/>
                <a:cs typeface="+mn-lt"/>
              </a:rPr>
              <a:t>Why</a:t>
            </a:r>
            <a:r>
              <a:rPr lang="tr-TR" sz="1100">
                <a:ea typeface="+mn-lt"/>
                <a:cs typeface="+mn-lt"/>
              </a:rPr>
              <a:t> Is </a:t>
            </a:r>
            <a:r>
              <a:rPr lang="tr-TR" sz="1100" err="1">
                <a:ea typeface="+mn-lt"/>
                <a:cs typeface="+mn-lt"/>
              </a:rPr>
              <a:t>Weight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And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Balance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Important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In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Aviation</a:t>
            </a:r>
            <a:r>
              <a:rPr lang="tr-TR" sz="1100">
                <a:ea typeface="+mn-lt"/>
                <a:cs typeface="+mn-lt"/>
              </a:rPr>
              <a:t>?,” AviatorTips.com, </a:t>
            </a:r>
            <a:r>
              <a:rPr lang="tr-TR" sz="1100" err="1">
                <a:ea typeface="+mn-lt"/>
                <a:cs typeface="+mn-lt"/>
              </a:rPr>
              <a:t>Oct</a:t>
            </a:r>
            <a:r>
              <a:rPr lang="tr-TR" sz="1100">
                <a:ea typeface="+mn-lt"/>
                <a:cs typeface="+mn-lt"/>
              </a:rPr>
              <a:t>. 24, 2019. </a:t>
            </a:r>
            <a:r>
              <a:rPr lang="tr-TR" sz="1100">
                <a:ea typeface="+mn-lt"/>
                <a:cs typeface="+mn-lt"/>
                <a:hlinkClick r:id="rId8"/>
              </a:rPr>
              <a:t>https://www.aviatortips.com/why-is-weight-and-balance-important-in-aviation/</a:t>
            </a:r>
            <a:r>
              <a:rPr lang="tr-TR" sz="1100">
                <a:ea typeface="+mn-lt"/>
                <a:cs typeface="+mn-lt"/>
              </a:rPr>
              <a:t> </a:t>
            </a:r>
          </a:p>
          <a:p>
            <a:r>
              <a:rPr lang="tr-TR" sz="1100">
                <a:ea typeface="+mn-lt"/>
                <a:cs typeface="+mn-lt"/>
              </a:rPr>
              <a:t>8.           T. E. R. Walter </a:t>
            </a:r>
            <a:r>
              <a:rPr lang="tr-TR" sz="1100" err="1">
                <a:ea typeface="+mn-lt"/>
                <a:cs typeface="+mn-lt"/>
              </a:rPr>
              <a:t>Cinibulk</a:t>
            </a:r>
            <a:r>
              <a:rPr lang="tr-TR" sz="1100">
                <a:ea typeface="+mn-lt"/>
                <a:cs typeface="+mn-lt"/>
              </a:rPr>
              <a:t>, “Aircraft </a:t>
            </a:r>
            <a:r>
              <a:rPr lang="tr-TR" sz="1100" err="1">
                <a:ea typeface="+mn-lt"/>
                <a:cs typeface="+mn-lt"/>
              </a:rPr>
              <a:t>electrical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wire</a:t>
            </a:r>
            <a:r>
              <a:rPr lang="tr-TR" sz="1100">
                <a:ea typeface="+mn-lt"/>
                <a:cs typeface="+mn-lt"/>
              </a:rPr>
              <a:t>; </a:t>
            </a:r>
            <a:r>
              <a:rPr lang="tr-TR" sz="1100" err="1">
                <a:ea typeface="+mn-lt"/>
                <a:cs typeface="+mn-lt"/>
              </a:rPr>
              <a:t>wire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manufacturers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perspective</a:t>
            </a:r>
            <a:r>
              <a:rPr lang="tr-TR" sz="1100">
                <a:ea typeface="+mn-lt"/>
                <a:cs typeface="+mn-lt"/>
              </a:rPr>
              <a:t>,” 2001 (</a:t>
            </a:r>
            <a:r>
              <a:rPr lang="tr-TR" sz="1100" err="1">
                <a:ea typeface="+mn-lt"/>
                <a:cs typeface="+mn-lt"/>
              </a:rPr>
              <a:t>accessed</a:t>
            </a:r>
            <a:r>
              <a:rPr lang="tr-TR" sz="1100">
                <a:ea typeface="+mn-lt"/>
                <a:cs typeface="+mn-lt"/>
              </a:rPr>
              <a:t> May 23, 2022). </a:t>
            </a:r>
          </a:p>
          <a:p>
            <a:r>
              <a:rPr lang="tr-TR" sz="1100">
                <a:ea typeface="+mn-lt"/>
                <a:cs typeface="+mn-lt"/>
              </a:rPr>
              <a:t>9.           "Aircraft </a:t>
            </a:r>
            <a:r>
              <a:rPr lang="tr-TR" sz="1100" err="1">
                <a:ea typeface="+mn-lt"/>
                <a:cs typeface="+mn-lt"/>
              </a:rPr>
              <a:t>Accident</a:t>
            </a:r>
            <a:r>
              <a:rPr lang="tr-TR" sz="1100">
                <a:ea typeface="+mn-lt"/>
                <a:cs typeface="+mn-lt"/>
              </a:rPr>
              <a:t> Report: </a:t>
            </a:r>
            <a:r>
              <a:rPr lang="tr-TR" sz="1100" err="1">
                <a:ea typeface="+mn-lt"/>
                <a:cs typeface="+mn-lt"/>
              </a:rPr>
              <a:t>In</a:t>
            </a:r>
            <a:r>
              <a:rPr lang="tr-TR" sz="1100">
                <a:ea typeface="+mn-lt"/>
                <a:cs typeface="+mn-lt"/>
              </a:rPr>
              <a:t>-Flight </a:t>
            </a:r>
            <a:r>
              <a:rPr lang="tr-TR" sz="1100" err="1">
                <a:ea typeface="+mn-lt"/>
                <a:cs typeface="+mn-lt"/>
              </a:rPr>
              <a:t>Breakup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over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the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Atlantic</a:t>
            </a:r>
            <a:r>
              <a:rPr lang="tr-TR" sz="1100">
                <a:ea typeface="+mn-lt"/>
                <a:cs typeface="+mn-lt"/>
              </a:rPr>
              <a:t> Ocean, Trans World </a:t>
            </a:r>
            <a:r>
              <a:rPr lang="tr-TR" sz="1100" err="1">
                <a:ea typeface="+mn-lt"/>
                <a:cs typeface="+mn-lt"/>
              </a:rPr>
              <a:t>Airlines</a:t>
            </a:r>
            <a:r>
              <a:rPr lang="tr-TR" sz="1100">
                <a:ea typeface="+mn-lt"/>
                <a:cs typeface="+mn-lt"/>
              </a:rPr>
              <a:t> Flight 800, Boeing 747-131, N93119, </a:t>
            </a:r>
            <a:r>
              <a:rPr lang="tr-TR" sz="1100" err="1">
                <a:ea typeface="+mn-lt"/>
                <a:cs typeface="+mn-lt"/>
              </a:rPr>
              <a:t>Near</a:t>
            </a:r>
            <a:r>
              <a:rPr lang="tr-TR" sz="1100">
                <a:ea typeface="+mn-lt"/>
                <a:cs typeface="+mn-lt"/>
              </a:rPr>
              <a:t> East </a:t>
            </a:r>
            <a:r>
              <a:rPr lang="tr-TR" sz="1100" err="1">
                <a:ea typeface="+mn-lt"/>
                <a:cs typeface="+mn-lt"/>
              </a:rPr>
              <a:t>Moriches</a:t>
            </a:r>
            <a:r>
              <a:rPr lang="tr-TR" sz="1100">
                <a:ea typeface="+mn-lt"/>
                <a:cs typeface="+mn-lt"/>
              </a:rPr>
              <a:t>, New York, </a:t>
            </a:r>
            <a:r>
              <a:rPr lang="tr-TR" sz="1100" err="1">
                <a:ea typeface="+mn-lt"/>
                <a:cs typeface="+mn-lt"/>
              </a:rPr>
              <a:t>July</a:t>
            </a:r>
            <a:r>
              <a:rPr lang="tr-TR" sz="1100">
                <a:ea typeface="+mn-lt"/>
                <a:cs typeface="+mn-lt"/>
              </a:rPr>
              <a:t> 17, 1996" </a:t>
            </a:r>
            <a:r>
              <a:rPr lang="tr-TR" sz="1100" err="1">
                <a:ea typeface="+mn-lt"/>
                <a:cs typeface="+mn-lt"/>
              </a:rPr>
              <a:t>National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Transportation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Safety</a:t>
            </a:r>
            <a:r>
              <a:rPr lang="tr-TR" sz="1100">
                <a:ea typeface="+mn-lt"/>
                <a:cs typeface="+mn-lt"/>
              </a:rPr>
              <a:t> Board (NTSB), 2000 </a:t>
            </a:r>
            <a:r>
              <a:rPr lang="tr-TR" sz="1100">
                <a:ea typeface="+mn-lt"/>
                <a:cs typeface="+mn-lt"/>
                <a:hlinkClick r:id="rId9"/>
              </a:rPr>
              <a:t>http://www.ntsb.gov/doclib/reports/2000/AAR0003.pdf</a:t>
            </a:r>
            <a:r>
              <a:rPr lang="tr-TR" sz="1100">
                <a:ea typeface="+mn-lt"/>
                <a:cs typeface="+mn-lt"/>
              </a:rPr>
              <a:t>. </a:t>
            </a:r>
          </a:p>
          <a:p>
            <a:r>
              <a:rPr lang="tr-TR" sz="1100">
                <a:ea typeface="+mn-lt"/>
                <a:cs typeface="+mn-lt"/>
              </a:rPr>
              <a:t>10.        M. E. </a:t>
            </a:r>
            <a:r>
              <a:rPr lang="tr-TR" sz="1100" err="1">
                <a:ea typeface="+mn-lt"/>
                <a:cs typeface="+mn-lt"/>
              </a:rPr>
              <a:t>Hill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and</a:t>
            </a:r>
            <a:r>
              <a:rPr lang="tr-TR" sz="1100">
                <a:ea typeface="+mn-lt"/>
                <a:cs typeface="+mn-lt"/>
              </a:rPr>
              <a:t> L. E. </a:t>
            </a:r>
            <a:r>
              <a:rPr lang="tr-TR" sz="1100" err="1">
                <a:ea typeface="+mn-lt"/>
                <a:cs typeface="+mn-lt"/>
              </a:rPr>
              <a:t>Bechtold</a:t>
            </a:r>
            <a:r>
              <a:rPr lang="tr-TR" sz="1100">
                <a:ea typeface="+mn-lt"/>
                <a:cs typeface="+mn-lt"/>
              </a:rPr>
              <a:t>, "</a:t>
            </a:r>
            <a:r>
              <a:rPr lang="tr-TR" sz="1100" err="1">
                <a:ea typeface="+mn-lt"/>
                <a:cs typeface="+mn-lt"/>
              </a:rPr>
              <a:t>Protecting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aircraft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fuel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tanks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using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reliability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analysis</a:t>
            </a:r>
            <a:r>
              <a:rPr lang="tr-TR" sz="1100">
                <a:ea typeface="+mn-lt"/>
                <a:cs typeface="+mn-lt"/>
              </a:rPr>
              <a:t>," 2014 </a:t>
            </a:r>
            <a:r>
              <a:rPr lang="tr-TR" sz="1100" err="1">
                <a:ea typeface="+mn-lt"/>
                <a:cs typeface="+mn-lt"/>
              </a:rPr>
              <a:t>Reliability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and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Maintainability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Symposium</a:t>
            </a:r>
            <a:r>
              <a:rPr lang="tr-TR" sz="1100">
                <a:ea typeface="+mn-lt"/>
                <a:cs typeface="+mn-lt"/>
              </a:rPr>
              <a:t>, 2014, </a:t>
            </a:r>
            <a:r>
              <a:rPr lang="tr-TR" sz="1100" err="1">
                <a:ea typeface="+mn-lt"/>
                <a:cs typeface="+mn-lt"/>
              </a:rPr>
              <a:t>pp</a:t>
            </a:r>
            <a:r>
              <a:rPr lang="tr-TR" sz="1100">
                <a:ea typeface="+mn-lt"/>
                <a:cs typeface="+mn-lt"/>
              </a:rPr>
              <a:t>. 1-5, </a:t>
            </a:r>
            <a:r>
              <a:rPr lang="tr-TR" sz="1100" err="1">
                <a:ea typeface="+mn-lt"/>
                <a:cs typeface="+mn-lt"/>
              </a:rPr>
              <a:t>doi</a:t>
            </a:r>
            <a:r>
              <a:rPr lang="tr-TR" sz="1100">
                <a:ea typeface="+mn-lt"/>
                <a:cs typeface="+mn-lt"/>
              </a:rPr>
              <a:t>: 10.1109/RAMS.2014.6798500 </a:t>
            </a:r>
            <a:endParaRPr lang="tr-TR" sz="1100">
              <a:cs typeface="Calibri"/>
            </a:endParaRPr>
          </a:p>
          <a:p>
            <a:r>
              <a:rPr lang="tr-TR" sz="1100">
                <a:ea typeface="+mn-lt"/>
                <a:cs typeface="+mn-lt"/>
              </a:rPr>
              <a:t>11.     “</a:t>
            </a:r>
            <a:r>
              <a:rPr lang="tr-TR" sz="1100" err="1">
                <a:ea typeface="+mn-lt"/>
                <a:cs typeface="+mn-lt"/>
              </a:rPr>
              <a:t>Airplane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exploded</a:t>
            </a:r>
            <a:r>
              <a:rPr lang="tr-TR" sz="1100">
                <a:ea typeface="+mn-lt"/>
                <a:cs typeface="+mn-lt"/>
              </a:rPr>
              <a:t> at </a:t>
            </a:r>
            <a:r>
              <a:rPr lang="tr-TR" sz="1100" err="1">
                <a:ea typeface="+mn-lt"/>
                <a:cs typeface="+mn-lt"/>
              </a:rPr>
              <a:t>gate</a:t>
            </a:r>
            <a:r>
              <a:rPr lang="tr-TR" sz="1100">
                <a:ea typeface="+mn-lt"/>
                <a:cs typeface="+mn-lt"/>
              </a:rPr>
              <a:t>, Aircraft </a:t>
            </a:r>
            <a:r>
              <a:rPr lang="tr-TR" sz="1100" err="1">
                <a:ea typeface="+mn-lt"/>
                <a:cs typeface="+mn-lt"/>
              </a:rPr>
              <a:t>Accident</a:t>
            </a:r>
            <a:r>
              <a:rPr lang="tr-TR" sz="1100">
                <a:ea typeface="+mn-lt"/>
                <a:cs typeface="+mn-lt"/>
              </a:rPr>
              <a:t> Report, </a:t>
            </a:r>
            <a:r>
              <a:rPr lang="tr-TR" sz="1100" err="1">
                <a:ea typeface="+mn-lt"/>
                <a:cs typeface="+mn-lt"/>
              </a:rPr>
              <a:t>Thai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Airways</a:t>
            </a:r>
            <a:r>
              <a:rPr lang="tr-TR" sz="1100">
                <a:ea typeface="+mn-lt"/>
                <a:cs typeface="+mn-lt"/>
              </a:rPr>
              <a:t> International </a:t>
            </a:r>
            <a:r>
              <a:rPr lang="tr-TR" sz="1100" err="1">
                <a:ea typeface="+mn-lt"/>
                <a:cs typeface="+mn-lt"/>
              </a:rPr>
              <a:t>Company</a:t>
            </a:r>
            <a:r>
              <a:rPr lang="tr-TR" sz="1100">
                <a:ea typeface="+mn-lt"/>
                <a:cs typeface="+mn-lt"/>
              </a:rPr>
              <a:t> Limited, Boeing </a:t>
            </a:r>
            <a:r>
              <a:rPr lang="tr-TR" sz="1100" err="1">
                <a:ea typeface="+mn-lt"/>
                <a:cs typeface="+mn-lt"/>
              </a:rPr>
              <a:t>Company</a:t>
            </a:r>
            <a:r>
              <a:rPr lang="tr-TR" sz="1100">
                <a:ea typeface="+mn-lt"/>
                <a:cs typeface="+mn-lt"/>
              </a:rPr>
              <a:t> 737-400, HS-TDC.” [Online]. </a:t>
            </a:r>
            <a:r>
              <a:rPr lang="tr-TR" sz="1100" err="1">
                <a:ea typeface="+mn-lt"/>
                <a:cs typeface="+mn-lt"/>
              </a:rPr>
              <a:t>Available</a:t>
            </a:r>
            <a:r>
              <a:rPr lang="tr-TR" sz="1100">
                <a:ea typeface="+mn-lt"/>
                <a:cs typeface="+mn-lt"/>
              </a:rPr>
              <a:t>: </a:t>
            </a:r>
            <a:r>
              <a:rPr lang="tr-TR" sz="1100">
                <a:ea typeface="+mn-lt"/>
                <a:cs typeface="+mn-lt"/>
                <a:hlinkClick r:id="rId10"/>
              </a:rPr>
              <a:t>https://www.fss.aero/accident-reports/dvdfiles/TH/2001-03-03-TH.pdf</a:t>
            </a:r>
            <a:r>
              <a:rPr lang="tr-TR" sz="1100">
                <a:ea typeface="+mn-lt"/>
                <a:cs typeface="+mn-lt"/>
              </a:rPr>
              <a:t> </a:t>
            </a:r>
          </a:p>
          <a:p>
            <a:r>
              <a:rPr lang="tr-TR" sz="1100">
                <a:ea typeface="+mn-lt"/>
                <a:cs typeface="+mn-lt"/>
              </a:rPr>
              <a:t>12.     RB211-524G/H &amp;</a:t>
            </a:r>
            <a:r>
              <a:rPr lang="tr-TR" sz="1100" err="1">
                <a:ea typeface="+mn-lt"/>
                <a:cs typeface="+mn-lt"/>
              </a:rPr>
              <a:t>amp</a:t>
            </a:r>
            <a:r>
              <a:rPr lang="tr-TR" sz="1100">
                <a:ea typeface="+mn-lt"/>
                <a:cs typeface="+mn-lt"/>
              </a:rPr>
              <a:t>; -T. </a:t>
            </a:r>
            <a:r>
              <a:rPr lang="tr-TR" sz="1100" err="1">
                <a:ea typeface="+mn-lt"/>
                <a:cs typeface="+mn-lt"/>
              </a:rPr>
              <a:t>Rolls</a:t>
            </a:r>
            <a:r>
              <a:rPr lang="tr-TR" sz="1100">
                <a:ea typeface="+mn-lt"/>
                <a:cs typeface="+mn-lt"/>
              </a:rPr>
              <a:t>. (</a:t>
            </a:r>
            <a:r>
              <a:rPr lang="tr-TR" sz="1100" err="1">
                <a:ea typeface="+mn-lt"/>
                <a:cs typeface="+mn-lt"/>
              </a:rPr>
              <a:t>n.d</a:t>
            </a:r>
            <a:r>
              <a:rPr lang="tr-TR" sz="1100">
                <a:ea typeface="+mn-lt"/>
                <a:cs typeface="+mn-lt"/>
              </a:rPr>
              <a:t>.). </a:t>
            </a:r>
            <a:r>
              <a:rPr lang="tr-TR" sz="1100" err="1">
                <a:ea typeface="+mn-lt"/>
                <a:cs typeface="+mn-lt"/>
              </a:rPr>
              <a:t>Retrieved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June</a:t>
            </a:r>
            <a:r>
              <a:rPr lang="tr-TR" sz="1100">
                <a:ea typeface="+mn-lt"/>
                <a:cs typeface="+mn-lt"/>
              </a:rPr>
              <a:t> 4, 2022, </a:t>
            </a:r>
            <a:r>
              <a:rPr lang="tr-TR" sz="1100" err="1">
                <a:ea typeface="+mn-lt"/>
                <a:cs typeface="+mn-lt"/>
              </a:rPr>
              <a:t>from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>
                <a:ea typeface="+mn-lt"/>
                <a:cs typeface="+mn-lt"/>
                <a:hlinkClick r:id="rId11"/>
              </a:rPr>
              <a:t>https://www.rolls-royce.com/products-and-services/civil-aerospace/airlines/rb211-524gh-and-t.aspx#section-technology</a:t>
            </a:r>
            <a:r>
              <a:rPr lang="tr-TR" sz="1100">
                <a:ea typeface="+mn-lt"/>
                <a:cs typeface="+mn-lt"/>
              </a:rPr>
              <a:t> </a:t>
            </a:r>
          </a:p>
          <a:p>
            <a:r>
              <a:rPr lang="tr-TR" sz="1100">
                <a:ea typeface="+mn-lt"/>
                <a:cs typeface="+mn-lt"/>
              </a:rPr>
              <a:t>13.     B741. </a:t>
            </a:r>
            <a:r>
              <a:rPr lang="tr-TR" sz="1100" err="1">
                <a:ea typeface="+mn-lt"/>
                <a:cs typeface="+mn-lt"/>
              </a:rPr>
              <a:t>SKYbrary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Aviation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Safety</a:t>
            </a:r>
            <a:r>
              <a:rPr lang="tr-TR" sz="1100">
                <a:ea typeface="+mn-lt"/>
                <a:cs typeface="+mn-lt"/>
              </a:rPr>
              <a:t>. (2021, </a:t>
            </a:r>
            <a:r>
              <a:rPr lang="tr-TR" sz="1100" err="1">
                <a:ea typeface="+mn-lt"/>
                <a:cs typeface="+mn-lt"/>
              </a:rPr>
              <a:t>September</a:t>
            </a:r>
            <a:r>
              <a:rPr lang="tr-TR" sz="1100">
                <a:ea typeface="+mn-lt"/>
                <a:cs typeface="+mn-lt"/>
              </a:rPr>
              <a:t> 2). </a:t>
            </a:r>
            <a:r>
              <a:rPr lang="tr-TR" sz="1100" err="1">
                <a:ea typeface="+mn-lt"/>
                <a:cs typeface="+mn-lt"/>
              </a:rPr>
              <a:t>Retrieved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June</a:t>
            </a:r>
            <a:r>
              <a:rPr lang="tr-TR" sz="1100">
                <a:ea typeface="+mn-lt"/>
                <a:cs typeface="+mn-lt"/>
              </a:rPr>
              <a:t> 4, 2022, </a:t>
            </a:r>
            <a:r>
              <a:rPr lang="tr-TR" sz="1100" err="1">
                <a:ea typeface="+mn-lt"/>
                <a:cs typeface="+mn-lt"/>
              </a:rPr>
              <a:t>from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>
                <a:ea typeface="+mn-lt"/>
                <a:cs typeface="+mn-lt"/>
                <a:hlinkClick r:id="rId12"/>
              </a:rPr>
              <a:t>https://skybrary.aero/aircraft/b741</a:t>
            </a:r>
            <a:r>
              <a:rPr lang="tr-TR" sz="1100">
                <a:ea typeface="+mn-lt"/>
                <a:cs typeface="+mn-lt"/>
              </a:rPr>
              <a:t> </a:t>
            </a:r>
          </a:p>
          <a:p>
            <a:pPr marL="0" indent="0"/>
            <a:r>
              <a:rPr lang="tr-TR" sz="1100">
                <a:ea typeface="+mn-lt"/>
                <a:cs typeface="+mn-lt"/>
              </a:rPr>
              <a:t>      14.     </a:t>
            </a:r>
            <a:r>
              <a:rPr lang="tr-TR" sz="1100" err="1">
                <a:ea typeface="+mn-lt"/>
                <a:cs typeface="+mn-lt"/>
              </a:rPr>
              <a:t>Aero</a:t>
            </a:r>
            <a:r>
              <a:rPr lang="tr-TR" sz="1100">
                <a:ea typeface="+mn-lt"/>
                <a:cs typeface="+mn-lt"/>
              </a:rPr>
              <a:t> - 747-8 </a:t>
            </a:r>
            <a:r>
              <a:rPr lang="tr-TR" sz="1100" err="1">
                <a:ea typeface="+mn-lt"/>
                <a:cs typeface="+mn-lt"/>
              </a:rPr>
              <a:t>offers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operational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improvements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and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cross</a:t>
            </a:r>
            <a:r>
              <a:rPr lang="tr-TR" sz="1100">
                <a:ea typeface="+mn-lt"/>
                <a:cs typeface="+mn-lt"/>
              </a:rPr>
              <a:t>-model </a:t>
            </a:r>
            <a:r>
              <a:rPr lang="tr-TR" sz="1100" err="1">
                <a:ea typeface="+mn-lt"/>
                <a:cs typeface="+mn-lt"/>
              </a:rPr>
              <a:t>commonality</a:t>
            </a:r>
            <a:r>
              <a:rPr lang="tr-TR" sz="1100">
                <a:ea typeface="+mn-lt"/>
                <a:cs typeface="+mn-lt"/>
              </a:rPr>
              <a:t>. (</a:t>
            </a:r>
            <a:r>
              <a:rPr lang="tr-TR" sz="1100" err="1">
                <a:ea typeface="+mn-lt"/>
                <a:cs typeface="+mn-lt"/>
              </a:rPr>
              <a:t>n.d</a:t>
            </a:r>
            <a:r>
              <a:rPr lang="tr-TR" sz="1100">
                <a:ea typeface="+mn-lt"/>
                <a:cs typeface="+mn-lt"/>
              </a:rPr>
              <a:t>.). </a:t>
            </a:r>
            <a:r>
              <a:rPr lang="tr-TR" sz="1100" err="1">
                <a:ea typeface="+mn-lt"/>
                <a:cs typeface="+mn-lt"/>
              </a:rPr>
              <a:t>Retrieved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 err="1">
                <a:ea typeface="+mn-lt"/>
                <a:cs typeface="+mn-lt"/>
              </a:rPr>
              <a:t>June</a:t>
            </a:r>
            <a:r>
              <a:rPr lang="tr-TR" sz="1100">
                <a:ea typeface="+mn-lt"/>
                <a:cs typeface="+mn-lt"/>
              </a:rPr>
              <a:t> 4, 2022, </a:t>
            </a:r>
            <a:r>
              <a:rPr lang="tr-TR" sz="1100" err="1">
                <a:ea typeface="+mn-lt"/>
                <a:cs typeface="+mn-lt"/>
              </a:rPr>
              <a:t>from</a:t>
            </a:r>
            <a:r>
              <a:rPr lang="tr-TR" sz="1100">
                <a:ea typeface="+mn-lt"/>
                <a:cs typeface="+mn-lt"/>
              </a:rPr>
              <a:t> </a:t>
            </a:r>
            <a:r>
              <a:rPr lang="tr-TR" sz="1100">
                <a:ea typeface="+mn-lt"/>
                <a:cs typeface="+mn-lt"/>
                <a:hlinkClick r:id="rId13"/>
              </a:rPr>
              <a:t>https://www.boeing.com/commercial/aeromagazine/articles/2010_q3/2/</a:t>
            </a:r>
            <a:r>
              <a:rPr lang="tr-TR" sz="1100">
                <a:ea typeface="+mn-lt"/>
                <a:cs typeface="+mn-lt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177806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B33BA8B-162C-BAFE-2A7E-52963590C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40080"/>
            <a:ext cx="3282696" cy="5257800"/>
          </a:xfrm>
        </p:spPr>
        <p:txBody>
          <a:bodyPr>
            <a:normAutofit/>
          </a:bodyPr>
          <a:lstStyle/>
          <a:p>
            <a:r>
              <a:rPr lang="tr-TR">
                <a:solidFill>
                  <a:schemeClr val="bg1"/>
                </a:solidFill>
                <a:cs typeface="Calibri Light"/>
              </a:rPr>
              <a:t>Order of Contents</a:t>
            </a:r>
          </a:p>
        </p:txBody>
      </p:sp>
      <p:graphicFrame>
        <p:nvGraphicFramePr>
          <p:cNvPr id="14" name="İçerik Yer Tutucusu 2">
            <a:extLst>
              <a:ext uri="{FF2B5EF4-FFF2-40B4-BE49-F238E27FC236}">
                <a16:creationId xmlns:a16="http://schemas.microsoft.com/office/drawing/2014/main" id="{EA6B3583-0242-F8A2-BE15-D485DA7056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45080"/>
              </p:ext>
            </p:extLst>
          </p:nvPr>
        </p:nvGraphicFramePr>
        <p:xfrm>
          <a:off x="5441728" y="985362"/>
          <a:ext cx="6024654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1035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7990CFA-CF8A-EB4A-83BF-D30B5E07D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tr-TR" err="1">
                <a:cs typeface="Calibri Light"/>
              </a:rPr>
              <a:t>Introduction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477ACE0-5C2A-B9AA-8182-BBBA6C4C1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888528" cy="35535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 sz="2000">
                <a:cs typeface="Calibri"/>
              </a:rPr>
              <a:t>TWA Flight 800</a:t>
            </a:r>
          </a:p>
          <a:p>
            <a:r>
              <a:rPr lang="tr-TR" sz="2000">
                <a:cs typeface="Calibri"/>
              </a:rPr>
              <a:t>JFK – CDG</a:t>
            </a:r>
          </a:p>
          <a:p>
            <a:r>
              <a:rPr lang="tr-TR" sz="2000">
                <a:cs typeface="Calibri"/>
              </a:rPr>
              <a:t>20:14 – 20:31</a:t>
            </a:r>
          </a:p>
          <a:p>
            <a:r>
              <a:rPr lang="tr-TR" sz="2000">
                <a:cs typeface="Calibri"/>
              </a:rPr>
              <a:t>Central </a:t>
            </a:r>
            <a:r>
              <a:rPr lang="tr-TR" sz="2000" err="1">
                <a:cs typeface="Calibri"/>
              </a:rPr>
              <a:t>Wing</a:t>
            </a:r>
            <a:r>
              <a:rPr lang="tr-TR" sz="2000">
                <a:cs typeface="Calibri"/>
              </a:rPr>
              <a:t> </a:t>
            </a:r>
            <a:r>
              <a:rPr lang="tr-TR" sz="2000" err="1">
                <a:cs typeface="Calibri"/>
              </a:rPr>
              <a:t>Fuel</a:t>
            </a:r>
            <a:r>
              <a:rPr lang="tr-TR" sz="2000">
                <a:cs typeface="Calibri"/>
              </a:rPr>
              <a:t> Tank </a:t>
            </a:r>
            <a:r>
              <a:rPr lang="tr-TR" sz="2000" err="1">
                <a:cs typeface="Calibri"/>
              </a:rPr>
              <a:t>Explosion</a:t>
            </a:r>
          </a:p>
          <a:p>
            <a:r>
              <a:rPr lang="tr-TR" sz="2000" err="1">
                <a:cs typeface="Calibri"/>
              </a:rPr>
              <a:t>In</a:t>
            </a:r>
            <a:r>
              <a:rPr lang="tr-TR" sz="2000">
                <a:cs typeface="Calibri"/>
              </a:rPr>
              <a:t>-Flight Break up</a:t>
            </a:r>
          </a:p>
          <a:p>
            <a:endParaRPr lang="tr-TR" sz="2000">
              <a:cs typeface="Calibri"/>
            </a:endParaRPr>
          </a:p>
          <a:p>
            <a:endParaRPr lang="tr-TR" sz="2000">
              <a:cs typeface="Calibri"/>
            </a:endParaRPr>
          </a:p>
        </p:txBody>
      </p:sp>
      <p:pic>
        <p:nvPicPr>
          <p:cNvPr id="4" name="Resim 4" descr="harita içeren bir resim&#10;&#10;Açıklama otomatik olarak oluşturuldu">
            <a:extLst>
              <a:ext uri="{FF2B5EF4-FFF2-40B4-BE49-F238E27FC236}">
                <a16:creationId xmlns:a16="http://schemas.microsoft.com/office/drawing/2014/main" id="{ED4FF768-B40B-EC16-51F3-9D112ECE9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9423" y="1103248"/>
            <a:ext cx="6212015" cy="465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81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F64F6814-96D5-4463-898E-405CC0C40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18419" y="321176"/>
            <a:ext cx="6326639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C66AC4DB-E52D-8652-AFED-52A78DDF4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052" y="640263"/>
            <a:ext cx="5471890" cy="1344975"/>
          </a:xfrm>
        </p:spPr>
        <p:txBody>
          <a:bodyPr>
            <a:normAutofit/>
          </a:bodyPr>
          <a:lstStyle/>
          <a:p>
            <a:r>
              <a:rPr lang="tr-TR" sz="4000">
                <a:solidFill>
                  <a:schemeClr val="bg1"/>
                </a:solidFill>
                <a:cs typeface="Calibri Light"/>
              </a:rPr>
              <a:t>Background Information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0EB58AB-4EF7-4CA1-8EBA-CC57F99AF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755" y="2050299"/>
            <a:ext cx="4846320" cy="0"/>
          </a:xfrm>
          <a:prstGeom prst="line">
            <a:avLst/>
          </a:prstGeom>
          <a:ln w="22225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Resim 4">
            <a:extLst>
              <a:ext uri="{FF2B5EF4-FFF2-40B4-BE49-F238E27FC236}">
                <a16:creationId xmlns:a16="http://schemas.microsoft.com/office/drawing/2014/main" id="{912C4DAB-32C1-6272-768D-CC5C1BD65C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35848" y="183594"/>
            <a:ext cx="4549433" cy="3462163"/>
          </a:xfrm>
        </p:spPr>
      </p:pic>
      <p:pic>
        <p:nvPicPr>
          <p:cNvPr id="4" name="Resim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44B7A1B6-E6C4-CA7E-55D8-07DCE77A6E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29" b="-3"/>
          <a:stretch/>
        </p:blipFill>
        <p:spPr>
          <a:xfrm>
            <a:off x="6737488" y="3645638"/>
            <a:ext cx="5344491" cy="3215217"/>
          </a:xfrm>
          <a:prstGeom prst="rect">
            <a:avLst/>
          </a:prstGeo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227CC58D-F006-FAC6-D2A5-34EFC63A09B7}"/>
              </a:ext>
            </a:extLst>
          </p:cNvPr>
          <p:cNvSpPr txBox="1"/>
          <p:nvPr/>
        </p:nvSpPr>
        <p:spPr>
          <a:xfrm>
            <a:off x="811212" y="2396727"/>
            <a:ext cx="3568699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000" b="1">
                <a:solidFill>
                  <a:schemeClr val="bg1"/>
                </a:solidFill>
                <a:cs typeface="Calibri"/>
              </a:rPr>
              <a:t>General </a:t>
            </a:r>
            <a:r>
              <a:rPr lang="tr-TR" sz="2000" b="1" err="1">
                <a:solidFill>
                  <a:schemeClr val="bg1"/>
                </a:solidFill>
                <a:cs typeface="Calibri"/>
              </a:rPr>
              <a:t>Airplane</a:t>
            </a:r>
            <a:r>
              <a:rPr lang="tr-TR" sz="2000" b="1">
                <a:solidFill>
                  <a:schemeClr val="bg1"/>
                </a:solidFill>
                <a:cs typeface="Calibri"/>
              </a:rPr>
              <a:t> </a:t>
            </a:r>
            <a:r>
              <a:rPr lang="tr-TR" sz="2000" b="1" err="1">
                <a:solidFill>
                  <a:schemeClr val="bg1"/>
                </a:solidFill>
                <a:cs typeface="Calibri"/>
              </a:rPr>
              <a:t>Parameters</a:t>
            </a:r>
            <a:endParaRPr lang="tr-TR" sz="2000" b="1">
              <a:solidFill>
                <a:schemeClr val="bg1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tr-TR" sz="2000" err="1">
                <a:solidFill>
                  <a:schemeClr val="bg1"/>
                </a:solidFill>
                <a:cs typeface="Calibri"/>
              </a:rPr>
              <a:t>Measurements</a:t>
            </a:r>
            <a:endParaRPr lang="tr-TR" sz="2000">
              <a:solidFill>
                <a:schemeClr val="bg1"/>
              </a:solidFill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tr-TR" sz="2000" err="1">
                <a:solidFill>
                  <a:schemeClr val="bg1"/>
                </a:solidFill>
                <a:cs typeface="Calibri"/>
              </a:rPr>
              <a:t>Weight</a:t>
            </a:r>
            <a:r>
              <a:rPr lang="tr-TR" sz="2000">
                <a:solidFill>
                  <a:schemeClr val="bg1"/>
                </a:solidFill>
                <a:cs typeface="Calibri"/>
              </a:rPr>
              <a:t> - 334 </a:t>
            </a:r>
            <a:r>
              <a:rPr lang="tr-TR" sz="2000" err="1">
                <a:solidFill>
                  <a:schemeClr val="bg1"/>
                </a:solidFill>
                <a:cs typeface="Calibri"/>
              </a:rPr>
              <a:t>tons</a:t>
            </a:r>
          </a:p>
          <a:p>
            <a:pPr marL="285750" indent="-285750">
              <a:buFont typeface="Arial"/>
              <a:buChar char="•"/>
            </a:pPr>
            <a:r>
              <a:rPr lang="tr-TR" sz="2000" err="1">
                <a:solidFill>
                  <a:schemeClr val="bg1"/>
                </a:solidFill>
                <a:cs typeface="Calibri"/>
              </a:rPr>
              <a:t>Fuel</a:t>
            </a:r>
            <a:r>
              <a:rPr lang="tr-TR" sz="2000">
                <a:solidFill>
                  <a:schemeClr val="bg1"/>
                </a:solidFill>
                <a:cs typeface="Calibri"/>
              </a:rPr>
              <a:t> </a:t>
            </a:r>
            <a:r>
              <a:rPr lang="tr-TR" sz="2000" err="1">
                <a:solidFill>
                  <a:schemeClr val="bg1"/>
                </a:solidFill>
                <a:cs typeface="Calibri"/>
              </a:rPr>
              <a:t>Capacity</a:t>
            </a:r>
            <a:r>
              <a:rPr lang="tr-TR" sz="2000">
                <a:solidFill>
                  <a:schemeClr val="bg1"/>
                </a:solidFill>
                <a:cs typeface="Calibri"/>
              </a:rPr>
              <a:t> - 48500 </a:t>
            </a:r>
            <a:r>
              <a:rPr lang="tr-TR" sz="2000" err="1">
                <a:solidFill>
                  <a:schemeClr val="bg1"/>
                </a:solidFill>
                <a:cs typeface="Calibri"/>
              </a:rPr>
              <a:t>gallons</a:t>
            </a:r>
          </a:p>
          <a:p>
            <a:pPr marL="285750" indent="-285750">
              <a:buFont typeface="Arial"/>
              <a:buChar char="•"/>
            </a:pPr>
            <a:r>
              <a:rPr lang="tr-TR" sz="2000" err="1">
                <a:solidFill>
                  <a:schemeClr val="bg1"/>
                </a:solidFill>
                <a:cs typeface="Calibri"/>
              </a:rPr>
              <a:t>Cruising</a:t>
            </a:r>
            <a:r>
              <a:rPr lang="tr-TR" sz="2000">
                <a:solidFill>
                  <a:schemeClr val="bg1"/>
                </a:solidFill>
                <a:cs typeface="Calibri"/>
              </a:rPr>
              <a:t> </a:t>
            </a:r>
            <a:r>
              <a:rPr lang="tr-TR" sz="2000" err="1">
                <a:solidFill>
                  <a:schemeClr val="bg1"/>
                </a:solidFill>
                <a:cs typeface="Calibri"/>
              </a:rPr>
              <a:t>Speed</a:t>
            </a:r>
            <a:r>
              <a:rPr lang="tr-TR" sz="2000">
                <a:solidFill>
                  <a:schemeClr val="bg1"/>
                </a:solidFill>
                <a:cs typeface="Calibri"/>
              </a:rPr>
              <a:t> - 0.84 </a:t>
            </a:r>
            <a:r>
              <a:rPr lang="tr-TR" sz="2000" err="1">
                <a:solidFill>
                  <a:schemeClr val="bg1"/>
                </a:solidFill>
                <a:cs typeface="Calibri"/>
              </a:rPr>
              <a:t>Mach</a:t>
            </a:r>
            <a:r>
              <a:rPr lang="tr-TR" sz="2000">
                <a:solidFill>
                  <a:schemeClr val="bg1"/>
                </a:solidFill>
                <a:cs typeface="Calibri"/>
              </a:rPr>
              <a:t> </a:t>
            </a:r>
          </a:p>
          <a:p>
            <a:pPr marL="285750" indent="-285750">
              <a:buFont typeface="Arial"/>
              <a:buChar char="•"/>
            </a:pPr>
            <a:endParaRPr lang="tr-TR" sz="200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tr-TR" sz="2000" b="1">
                <a:solidFill>
                  <a:schemeClr val="bg1"/>
                </a:solidFill>
                <a:ea typeface="+mn-lt"/>
                <a:cs typeface="+mn-lt"/>
              </a:rPr>
              <a:t>Engine </a:t>
            </a:r>
            <a:r>
              <a:rPr lang="tr-TR" sz="2000" b="1" err="1">
                <a:solidFill>
                  <a:schemeClr val="bg1"/>
                </a:solidFill>
                <a:ea typeface="+mn-lt"/>
                <a:cs typeface="+mn-lt"/>
              </a:rPr>
              <a:t>Models</a:t>
            </a:r>
            <a:endParaRPr lang="tr-TR" sz="2000" b="1">
              <a:solidFill>
                <a:srgbClr val="FFFFFF"/>
              </a:solidFill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PW JT9D-7A </a:t>
            </a:r>
            <a:endParaRPr lang="tr-TR" sz="2000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GE CF6-45A2</a:t>
            </a:r>
          </a:p>
          <a:p>
            <a:pPr marL="285750" indent="-285750">
              <a:buFont typeface="Arial"/>
              <a:buChar char="•"/>
            </a:pPr>
            <a:r>
              <a:rPr lang="en-US" sz="2000">
                <a:solidFill>
                  <a:schemeClr val="bg1"/>
                </a:solidFill>
                <a:ea typeface="+mn-lt"/>
                <a:cs typeface="+mn-lt"/>
              </a:rPr>
              <a:t>RR RB211-524 B2 </a:t>
            </a:r>
            <a:endParaRPr lang="en-US" sz="2000">
              <a:solidFill>
                <a:srgbClr val="00000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6031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B724E285-5C2C-C537-C24D-F11BDB54B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29" y="1764407"/>
            <a:ext cx="5760846" cy="2310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Accident Characteristics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BCDE388-C16C-405E-46C1-AEF0D2436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5729" y="4165152"/>
            <a:ext cx="5760846" cy="68207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Overpressure event in the CWT caused the breakup, but why?</a:t>
            </a:r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AD6B181A-EDAF-8CB8-E547-3B132E2C1CC2}"/>
              </a:ext>
            </a:extLst>
          </p:cNvPr>
          <p:cNvSpPr txBox="1"/>
          <p:nvPr/>
        </p:nvSpPr>
        <p:spPr>
          <a:xfrm>
            <a:off x="112713" y="2921265"/>
            <a:ext cx="2743200" cy="18774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tr-TR" sz="2800">
                <a:cs typeface="Calibri"/>
              </a:rPr>
              <a:t>Direct </a:t>
            </a:r>
            <a:r>
              <a:rPr lang="tr-TR" sz="2800" err="1">
                <a:cs typeface="Calibri"/>
              </a:rPr>
              <a:t>Cause</a:t>
            </a:r>
            <a:endParaRPr lang="tr-TR" sz="2800">
              <a:cs typeface="Calibri"/>
            </a:endParaRPr>
          </a:p>
          <a:p>
            <a:pPr algn="ctr"/>
            <a:r>
              <a:rPr lang="tr-TR" sz="2000" i="1">
                <a:cs typeface="Calibri"/>
              </a:rPr>
              <a:t>High </a:t>
            </a:r>
            <a:r>
              <a:rPr lang="tr-TR" sz="2000" i="1" err="1">
                <a:cs typeface="Calibri"/>
              </a:rPr>
              <a:t>Voltage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being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released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into</a:t>
            </a:r>
            <a:r>
              <a:rPr lang="tr-TR" sz="2000" i="1">
                <a:cs typeface="Calibri"/>
              </a:rPr>
              <a:t> </a:t>
            </a:r>
            <a:r>
              <a:rPr lang="tr-TR" sz="2000" i="1" err="1">
                <a:cs typeface="Calibri"/>
              </a:rPr>
              <a:t>the</a:t>
            </a:r>
            <a:r>
              <a:rPr lang="tr-TR" sz="2000" i="1">
                <a:cs typeface="Calibri"/>
              </a:rPr>
              <a:t> FQIS in </a:t>
            </a:r>
            <a:r>
              <a:rPr lang="tr-TR" sz="2000" i="1" err="1">
                <a:cs typeface="Calibri"/>
              </a:rPr>
              <a:t>the</a:t>
            </a:r>
            <a:r>
              <a:rPr lang="tr-TR" sz="2000" i="1">
                <a:cs typeface="Calibri"/>
              </a:rPr>
              <a:t> CWT</a:t>
            </a:r>
          </a:p>
          <a:p>
            <a:pPr algn="ctr"/>
            <a:endParaRPr lang="tr-TR" sz="2800">
              <a:cs typeface="Calibri"/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764E7C38-3AF6-236D-5BE2-1484E1BB918F}"/>
              </a:ext>
            </a:extLst>
          </p:cNvPr>
          <p:cNvSpPr txBox="1"/>
          <p:nvPr/>
        </p:nvSpPr>
        <p:spPr>
          <a:xfrm>
            <a:off x="8063442" y="5618691"/>
            <a:ext cx="3018366" cy="1138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tr-TR" sz="2800" err="1">
                <a:cs typeface="Calibri"/>
              </a:rPr>
              <a:t>Casual</a:t>
            </a:r>
            <a:r>
              <a:rPr lang="tr-TR" sz="2800">
                <a:cs typeface="Calibri"/>
              </a:rPr>
              <a:t> </a:t>
            </a:r>
            <a:r>
              <a:rPr lang="tr-TR" sz="2800" err="1">
                <a:cs typeface="Calibri"/>
              </a:rPr>
              <a:t>Factor</a:t>
            </a:r>
            <a:endParaRPr lang="tr-TR" sz="2800">
              <a:cs typeface="Calibri"/>
            </a:endParaRPr>
          </a:p>
          <a:p>
            <a:pPr algn="ctr"/>
            <a:r>
              <a:rPr lang="tr-TR" sz="2000" i="1" err="1">
                <a:cs typeface="Calibri"/>
              </a:rPr>
              <a:t>Fuel-Air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mixture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being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less</a:t>
            </a:r>
            <a:r>
              <a:rPr lang="tr-TR" sz="2000" i="1">
                <a:cs typeface="Calibri"/>
              </a:rPr>
              <a:t> in </a:t>
            </a:r>
            <a:r>
              <a:rPr lang="tr-TR" sz="2000" i="1" err="1">
                <a:cs typeface="Calibri"/>
              </a:rPr>
              <a:t>quantity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than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usual</a:t>
            </a:r>
            <a:endParaRPr lang="tr-TR" sz="2000" i="1">
              <a:cs typeface="Calibri"/>
            </a:endParaRP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079C9F65-A48B-2556-5ED7-3AB7CF45B0CD}"/>
              </a:ext>
            </a:extLst>
          </p:cNvPr>
          <p:cNvSpPr txBox="1"/>
          <p:nvPr/>
        </p:nvSpPr>
        <p:spPr>
          <a:xfrm>
            <a:off x="1104900" y="5613401"/>
            <a:ext cx="2965450" cy="1138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tr-TR" sz="2800" err="1">
                <a:cs typeface="Calibri"/>
              </a:rPr>
              <a:t>Contributing</a:t>
            </a:r>
            <a:r>
              <a:rPr lang="tr-TR" sz="2800">
                <a:cs typeface="Calibri"/>
              </a:rPr>
              <a:t> </a:t>
            </a:r>
            <a:r>
              <a:rPr lang="tr-TR" sz="2800" err="1">
                <a:cs typeface="Calibri"/>
              </a:rPr>
              <a:t>Cause</a:t>
            </a:r>
            <a:endParaRPr lang="tr-TR" sz="2800">
              <a:cs typeface="Calibri"/>
            </a:endParaRPr>
          </a:p>
          <a:p>
            <a:pPr algn="ctr"/>
            <a:r>
              <a:rPr lang="tr-TR" sz="2000" i="1" err="1">
                <a:cs typeface="Calibri"/>
              </a:rPr>
              <a:t>Fuel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temperature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being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higher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than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usual</a:t>
            </a:r>
            <a:endParaRPr lang="tr-TR" sz="2000" i="1">
              <a:cs typeface="Calibri"/>
            </a:endParaRP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3E287F3D-7B7A-049B-67B4-CFDC17FBDCAC}"/>
              </a:ext>
            </a:extLst>
          </p:cNvPr>
          <p:cNvSpPr txBox="1"/>
          <p:nvPr/>
        </p:nvSpPr>
        <p:spPr>
          <a:xfrm>
            <a:off x="9451181" y="2926556"/>
            <a:ext cx="2743200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tr-TR" sz="2800" err="1">
                <a:cs typeface="Calibri"/>
              </a:rPr>
              <a:t>Root</a:t>
            </a:r>
            <a:r>
              <a:rPr lang="tr-TR" sz="2800">
                <a:cs typeface="Calibri"/>
              </a:rPr>
              <a:t> </a:t>
            </a:r>
            <a:r>
              <a:rPr lang="tr-TR" sz="2800" err="1">
                <a:cs typeface="Calibri"/>
              </a:rPr>
              <a:t>Cause</a:t>
            </a:r>
            <a:endParaRPr lang="tr-TR" sz="2800">
              <a:cs typeface="Calibri"/>
            </a:endParaRPr>
          </a:p>
          <a:p>
            <a:pPr algn="ctr"/>
            <a:r>
              <a:rPr lang="tr-TR" sz="2000" i="1" err="1">
                <a:cs typeface="Calibri"/>
              </a:rPr>
              <a:t>Short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Circuiting</a:t>
            </a:r>
            <a:r>
              <a:rPr lang="tr-TR" sz="2000" i="1">
                <a:cs typeface="Calibri"/>
              </a:rPr>
              <a:t> in </a:t>
            </a:r>
            <a:r>
              <a:rPr lang="tr-TR" sz="2000" i="1" err="1">
                <a:cs typeface="Calibri"/>
              </a:rPr>
              <a:t>unidentifiable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nearby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systems</a:t>
            </a:r>
            <a:endParaRPr lang="tr-TR" sz="2000" i="1">
              <a:cs typeface="Calibri"/>
            </a:endParaRP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3D375885-9927-8D60-CC51-B1C7663A3F77}"/>
              </a:ext>
            </a:extLst>
          </p:cNvPr>
          <p:cNvSpPr txBox="1"/>
          <p:nvPr/>
        </p:nvSpPr>
        <p:spPr>
          <a:xfrm>
            <a:off x="3115732" y="618067"/>
            <a:ext cx="5949950" cy="1138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tr-TR" sz="2800" err="1">
                <a:cs typeface="Calibri"/>
              </a:rPr>
              <a:t>Accident</a:t>
            </a:r>
            <a:endParaRPr lang="tr-TR" sz="2800">
              <a:cs typeface="Calibri"/>
            </a:endParaRPr>
          </a:p>
          <a:p>
            <a:pPr algn="ctr"/>
            <a:r>
              <a:rPr lang="tr-TR" sz="2000" i="1" err="1">
                <a:cs typeface="Calibri"/>
              </a:rPr>
              <a:t>Explosion</a:t>
            </a:r>
            <a:r>
              <a:rPr lang="tr-TR" sz="2000" i="1">
                <a:cs typeface="Calibri"/>
              </a:rPr>
              <a:t> -&gt; </a:t>
            </a:r>
            <a:r>
              <a:rPr lang="tr-TR" sz="2000" i="1" err="1">
                <a:cs typeface="Calibri"/>
              </a:rPr>
              <a:t>Overpressure</a:t>
            </a:r>
            <a:r>
              <a:rPr lang="tr-TR" sz="2000" i="1">
                <a:cs typeface="Calibri"/>
              </a:rPr>
              <a:t> -&gt; </a:t>
            </a:r>
            <a:r>
              <a:rPr lang="tr-TR" sz="2000" i="1" err="1">
                <a:cs typeface="Calibri"/>
              </a:rPr>
              <a:t>Rotation</a:t>
            </a:r>
            <a:r>
              <a:rPr lang="tr-TR" sz="2000" i="1">
                <a:cs typeface="Calibri"/>
              </a:rPr>
              <a:t> -&gt; </a:t>
            </a:r>
            <a:r>
              <a:rPr lang="tr-TR" sz="2000" i="1" err="1">
                <a:cs typeface="Calibri"/>
              </a:rPr>
              <a:t>Crack</a:t>
            </a:r>
            <a:r>
              <a:rPr lang="tr-TR" sz="2000" i="1">
                <a:cs typeface="Calibri"/>
              </a:rPr>
              <a:t> </a:t>
            </a:r>
            <a:r>
              <a:rPr lang="tr-TR" sz="2000" i="1" err="1">
                <a:cs typeface="Calibri"/>
              </a:rPr>
              <a:t>Probagation</a:t>
            </a:r>
            <a:r>
              <a:rPr lang="tr-TR" sz="2000" i="1">
                <a:cs typeface="Calibri"/>
              </a:rPr>
              <a:t> -&gt; </a:t>
            </a:r>
            <a:r>
              <a:rPr lang="tr-TR" sz="2000" i="1" err="1">
                <a:cs typeface="Calibri"/>
              </a:rPr>
              <a:t>Seperation</a:t>
            </a:r>
            <a:r>
              <a:rPr lang="tr-TR" sz="2000" i="1">
                <a:cs typeface="Calibri"/>
              </a:rPr>
              <a:t> -&gt; </a:t>
            </a:r>
            <a:r>
              <a:rPr lang="tr-TR" sz="2000" i="1" err="1">
                <a:cs typeface="Calibri"/>
              </a:rPr>
              <a:t>Breakup</a:t>
            </a:r>
            <a:endParaRPr lang="tr-TR" sz="2000" i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4060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Electronics protoboard">
            <a:extLst>
              <a:ext uri="{FF2B5EF4-FFF2-40B4-BE49-F238E27FC236}">
                <a16:creationId xmlns:a16="http://schemas.microsoft.com/office/drawing/2014/main" id="{269F0000-ACC9-513A-BC27-8256E0EB6F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96FD86AE-E7A6-E9D1-597F-49F4653FE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634632" cy="483343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How and Why did the Excess Voltage cause an Explosion on the FQIS Wiring System?</a:t>
            </a:r>
            <a:endParaRPr lang="tr-TR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4916CAA-5712-7E66-C550-DEA9459B3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rgbClr val="FFFFFF"/>
                </a:solidFill>
              </a:rPr>
              <a:t>Arcing &amp; Silver Sulfide Deposits</a:t>
            </a:r>
            <a:endParaRPr lang="en-US" sz="2400">
              <a:solidFill>
                <a:srgbClr val="FFFFFF"/>
              </a:solidFill>
              <a:cs typeface="Calibri"/>
            </a:endParaRPr>
          </a:p>
          <a:p>
            <a:pPr marL="0" indent="0">
              <a:buNone/>
            </a:pPr>
            <a:endParaRPr lang="en-US" sz="2400">
              <a:solidFill>
                <a:srgbClr val="FFFFFF"/>
              </a:solidFill>
              <a:cs typeface="Calibri"/>
            </a:endParaRPr>
          </a:p>
          <a:p>
            <a:pPr marL="0" indent="0">
              <a:buNone/>
            </a:pPr>
            <a:r>
              <a:rPr lang="en-US" sz="2400">
                <a:solidFill>
                  <a:srgbClr val="FFFFFF"/>
                </a:solidFill>
                <a:cs typeface="Calibri"/>
              </a:rPr>
              <a:t>The critical relation between the Root Cause (Short Circuiting) and the Direct Cause (Ignition Energy)</a:t>
            </a:r>
          </a:p>
        </p:txBody>
      </p:sp>
    </p:spTree>
    <p:extLst>
      <p:ext uri="{BB962C8B-B14F-4D97-AF65-F5344CB8AC3E}">
        <p14:creationId xmlns:p14="http://schemas.microsoft.com/office/powerpoint/2010/main" val="1135086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687AFE0E-B37D-4531-AFE8-231C8348E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81290-F1F7-1E7C-F005-25A7BCCCC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tr-TR">
                <a:cs typeface="Calibri"/>
              </a:rPr>
              <a:t>Fuel Performance Analysis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59B96-9F39-0C26-1BE1-81699ABD9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90031"/>
            <a:ext cx="5484778" cy="46390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>
                <a:latin typeface="Calibri"/>
                <a:ea typeface="Times New Roman" panose="02020603050405020304" pitchFamily="18" charset="0"/>
                <a:cs typeface="Calibri"/>
              </a:rPr>
              <a:t>Kerosene with the mixture of air Jet A </a:t>
            </a:r>
          </a:p>
          <a:p>
            <a:r>
              <a:rPr lang="en-US" sz="1800">
                <a:latin typeface="Calibri"/>
                <a:ea typeface="Times New Roman" panose="02020603050405020304" pitchFamily="18" charset="0"/>
                <a:cs typeface="Calibri"/>
              </a:rPr>
              <a:t>Flash Point </a:t>
            </a:r>
          </a:p>
          <a:p>
            <a:pPr lvl="1"/>
            <a:r>
              <a:rPr lang="en-US" sz="1800">
                <a:latin typeface="Calibri"/>
                <a:ea typeface="Times New Roman" panose="02020603050405020304" pitchFamily="18" charset="0"/>
                <a:cs typeface="Calibri"/>
              </a:rPr>
              <a:t>Higher flash point</a:t>
            </a:r>
          </a:p>
          <a:p>
            <a:pPr lvl="1"/>
            <a:r>
              <a:rPr lang="en-US" sz="1800">
                <a:latin typeface="Calibri"/>
                <a:ea typeface="Times New Roman" panose="02020603050405020304" pitchFamily="18" charset="0"/>
                <a:cs typeface="Calibri"/>
              </a:rPr>
              <a:t>Higher octane ratings</a:t>
            </a:r>
          </a:p>
          <a:p>
            <a:pPr lvl="1"/>
            <a:r>
              <a:rPr lang="en-US" sz="1800">
                <a:latin typeface="Calibri"/>
                <a:ea typeface="Times New Roman" panose="02020603050405020304" pitchFamily="18" charset="0"/>
                <a:cs typeface="Calibri"/>
              </a:rPr>
              <a:t>Le </a:t>
            </a:r>
            <a:r>
              <a:rPr lang="en-US" sz="1800" err="1">
                <a:latin typeface="Calibri"/>
                <a:ea typeface="Times New Roman" panose="02020603050405020304" pitchFamily="18" charset="0"/>
                <a:cs typeface="Calibri"/>
              </a:rPr>
              <a:t>Chatelier's</a:t>
            </a:r>
            <a:r>
              <a:rPr lang="en-US" sz="1800">
                <a:latin typeface="Calibri"/>
                <a:ea typeface="Times New Roman" panose="02020603050405020304" pitchFamily="18" charset="0"/>
                <a:cs typeface="Calibri"/>
              </a:rPr>
              <a:t> rule and the critical value of fuel-air mass ratio at the can determine flammability limit</a:t>
            </a:r>
          </a:p>
          <a:p>
            <a:pPr lvl="1"/>
            <a:r>
              <a:rPr lang="en-US" sz="1800">
                <a:latin typeface="Calibri"/>
                <a:ea typeface="Times New Roman" panose="02020603050405020304" pitchFamily="18" charset="0"/>
                <a:cs typeface="Calibri"/>
              </a:rPr>
              <a:t>Flash point between 29°C - 74°C.</a:t>
            </a:r>
          </a:p>
          <a:p>
            <a:pPr lvl="1"/>
            <a:r>
              <a:rPr lang="en-US" sz="1800">
                <a:latin typeface="Calibri"/>
                <a:ea typeface="Times New Roman" panose="02020603050405020304" pitchFamily="18" charset="0"/>
                <a:cs typeface="Calibri"/>
              </a:rPr>
              <a:t>A typical commercial aircraft  0.3J energy is enough to ignite fuel </a:t>
            </a:r>
          </a:p>
          <a:p>
            <a:r>
              <a:rPr lang="en-US" sz="1800">
                <a:latin typeface="Calibri"/>
                <a:ea typeface="Times New Roman" panose="02020603050405020304" pitchFamily="18" charset="0"/>
                <a:cs typeface="Times New Roman"/>
              </a:rPr>
              <a:t>Lower Viscosity</a:t>
            </a:r>
          </a:p>
          <a:p>
            <a:r>
              <a:rPr lang="en-US" sz="1800">
                <a:latin typeface="Calibri"/>
                <a:ea typeface="Times New Roman" panose="02020603050405020304" pitchFamily="18" charset="0"/>
                <a:cs typeface="Times New Roman"/>
              </a:rPr>
              <a:t>Cost </a:t>
            </a:r>
          </a:p>
          <a:p>
            <a:pPr lvl="1"/>
            <a:r>
              <a:rPr lang="en-US" sz="1800">
                <a:latin typeface="Calibri"/>
                <a:ea typeface="Times New Roman" panose="02020603050405020304" pitchFamily="18" charset="0"/>
                <a:cs typeface="Times New Roman"/>
              </a:rPr>
              <a:t>Average price of kerosene is 1.11 $/Lt.</a:t>
            </a:r>
          </a:p>
          <a:p>
            <a:pPr lvl="1"/>
            <a:r>
              <a:rPr lang="en-US" sz="1800">
                <a:latin typeface="Calibri"/>
                <a:cs typeface="Calibri"/>
              </a:rPr>
              <a:t>Average price of gasoline is 1.41 $/Lt.</a:t>
            </a:r>
            <a:endParaRPr lang="en-US" sz="1800"/>
          </a:p>
          <a:p>
            <a:endParaRPr lang="en-US" sz="1300">
              <a:latin typeface="Calibri" panose="020F0502020204030204" pitchFamily="34" charset="0"/>
            </a:endParaRPr>
          </a:p>
          <a:p>
            <a:pPr lvl="1"/>
            <a:endParaRPr lang="en-US" sz="1300">
              <a:latin typeface="Calibri" panose="020F0502020204030204" pitchFamily="34" charset="0"/>
            </a:endParaRPr>
          </a:p>
        </p:txBody>
      </p:sp>
      <p:pic>
        <p:nvPicPr>
          <p:cNvPr id="8" name="Picture 2" descr="Central govt's push to phase out kerosene still a 'work in progress' |  Business Standard News">
            <a:extLst>
              <a:ext uri="{FF2B5EF4-FFF2-40B4-BE49-F238E27FC236}">
                <a16:creationId xmlns:a16="http://schemas.microsoft.com/office/drawing/2014/main" id="{ABEC3B60-7E68-85F3-96CE-0EDC0920C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2" r="1772" b="2"/>
          <a:stretch/>
        </p:blipFill>
        <p:spPr bwMode="auto">
          <a:xfrm>
            <a:off x="6094476" y="1690031"/>
            <a:ext cx="5807741" cy="4639066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914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952AB55F-8A5D-8451-0CA2-73759FE0D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607" y="1375313"/>
            <a:ext cx="5650946" cy="541078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3" name="Arc 12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3C7DD8-EA78-A156-D405-CC3B19E51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tr-TR">
                <a:cs typeface="Calibri"/>
              </a:rPr>
              <a:t>Fuel Tank and Fuel System Analysis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855EA-AB8E-918E-7054-7C8CF5B89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Fuel system is one of the 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most essential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 systems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 to power the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 engines and help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 restore the balance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 of the aircraft</a:t>
            </a:r>
            <a:endParaRPr lang="en-US" sz="2400">
              <a:latin typeface="Calibri"/>
              <a:ea typeface="Calibri" panose="020F0502020204030204" pitchFamily="34" charset="0"/>
              <a:cs typeface="Calibri"/>
            </a:endParaRPr>
          </a:p>
          <a:p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The fuel tanks 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are usually 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positioned at 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the wings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, however in larger aircrafts there 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are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 additional fuel thanks which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 are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called 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the 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Central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Wing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Tank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 (CWT).</a:t>
            </a:r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 </a:t>
            </a:r>
          </a:p>
          <a:p>
            <a:r>
              <a:rPr lang="en-US" sz="2400">
                <a:latin typeface="Calibri"/>
                <a:ea typeface="Calibri" panose="020F0502020204030204" pitchFamily="34" charset="0"/>
                <a:cs typeface="Calibri"/>
              </a:rPr>
              <a:t>Balances</a:t>
            </a:r>
            <a:r>
              <a:rPr lang="en-US" sz="2400">
                <a:effectLst/>
                <a:latin typeface="Calibri"/>
                <a:ea typeface="Calibri" panose="020F0502020204030204" pitchFamily="34" charset="0"/>
                <a:cs typeface="Calibri"/>
              </a:rPr>
              <a:t> the center of mass with the fuel system pumps</a:t>
            </a:r>
            <a:endParaRPr lang="en-US" sz="2400">
              <a:latin typeface="Calibri"/>
              <a:ea typeface="Calibri" panose="020F0502020204030204" pitchFamily="34" charset="0"/>
              <a:cs typeface="Calibri"/>
            </a:endParaRPr>
          </a:p>
          <a:p>
            <a:endParaRPr lang="en-US" sz="240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DEA5203-6C2E-A5D2-E9E0-B87D44A018BF}"/>
              </a:ext>
            </a:extLst>
          </p:cNvPr>
          <p:cNvCxnSpPr>
            <a:cxnSpLocks/>
          </p:cNvCxnSpPr>
          <p:nvPr/>
        </p:nvCxnSpPr>
        <p:spPr>
          <a:xfrm flipV="1">
            <a:off x="5279923" y="4259255"/>
            <a:ext cx="2721599" cy="3717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979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2CD91-FAF0-C7C2-1FA6-5AF0C1697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821" y="263222"/>
            <a:ext cx="10515600" cy="1325563"/>
          </a:xfrm>
        </p:spPr>
        <p:txBody>
          <a:bodyPr/>
          <a:lstStyle/>
          <a:p>
            <a:r>
              <a:rPr lang="en-US"/>
              <a:t>Role on the Balance</a:t>
            </a: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A82B221B-F54C-CF82-4964-E1A3D56C96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6884"/>
          <a:stretch/>
        </p:blipFill>
        <p:spPr>
          <a:xfrm>
            <a:off x="5290093" y="301970"/>
            <a:ext cx="3340510" cy="1467888"/>
          </a:xfrm>
          <a:prstGeom prst="rect">
            <a:avLst/>
          </a:prstGeom>
        </p:spPr>
      </p:pic>
      <p:pic>
        <p:nvPicPr>
          <p:cNvPr id="5" name="Picture 4" descr="A picture containing text, indoor, screenshot&#10;&#10;Description automatically generated">
            <a:extLst>
              <a:ext uri="{FF2B5EF4-FFF2-40B4-BE49-F238E27FC236}">
                <a16:creationId xmlns:a16="http://schemas.microsoft.com/office/drawing/2014/main" id="{02ABEE68-CAAA-F10E-149C-5DF4C01E9A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0667" y="307075"/>
            <a:ext cx="3340511" cy="1476820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5E3A6AAD-BA35-A147-A1DD-3B4896D8D3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91" r="11483"/>
          <a:stretch/>
        </p:blipFill>
        <p:spPr>
          <a:xfrm>
            <a:off x="580648" y="1482419"/>
            <a:ext cx="3746925" cy="218694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CEB44B41-691F-5C58-E513-4678452017A5}"/>
              </a:ext>
            </a:extLst>
          </p:cNvPr>
          <p:cNvGrpSpPr/>
          <p:nvPr/>
        </p:nvGrpSpPr>
        <p:grpSpPr>
          <a:xfrm>
            <a:off x="580647" y="3751494"/>
            <a:ext cx="3746925" cy="2595467"/>
            <a:chOff x="580647" y="3751494"/>
            <a:chExt cx="3746925" cy="2595467"/>
          </a:xfrm>
        </p:grpSpPr>
        <p:pic>
          <p:nvPicPr>
            <p:cNvPr id="7" name="Picture 6" descr="Diagram&#10;&#10;Description automatically generated">
              <a:extLst>
                <a:ext uri="{FF2B5EF4-FFF2-40B4-BE49-F238E27FC236}">
                  <a16:creationId xmlns:a16="http://schemas.microsoft.com/office/drawing/2014/main" id="{53249561-3BD7-FE4F-F135-83C1E9AA23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447" r="7162" b="18162"/>
            <a:stretch/>
          </p:blipFill>
          <p:spPr>
            <a:xfrm>
              <a:off x="580647" y="3751494"/>
              <a:ext cx="3746925" cy="195559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5A1B06-AFA5-3407-36F6-C6EED826323E}"/>
                </a:ext>
              </a:extLst>
            </p:cNvPr>
            <p:cNvSpPr txBox="1"/>
            <p:nvPr/>
          </p:nvSpPr>
          <p:spPr>
            <a:xfrm>
              <a:off x="580647" y="5686253"/>
              <a:ext cx="3746925" cy="66070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en-US" sz="1200"/>
                <a:t>If the CG is too far aft, there might not be enough elevator nose-down force at the low stall airspeed to get nose down for recovery.</a:t>
              </a:r>
            </a:p>
          </p:txBody>
        </p:sp>
      </p:grpSp>
      <p:pic>
        <p:nvPicPr>
          <p:cNvPr id="11" name="Picture 10" descr="A small airplane flying in the sky&#10;&#10;Description automatically generated with medium confidence">
            <a:extLst>
              <a:ext uri="{FF2B5EF4-FFF2-40B4-BE49-F238E27FC236}">
                <a16:creationId xmlns:a16="http://schemas.microsoft.com/office/drawing/2014/main" id="{2FADB70F-C9EB-331D-6F7B-69FDA4278D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250" y="2017569"/>
            <a:ext cx="6096299" cy="441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83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Belge" ma:contentTypeID="0x010100E43626DDA13DAC4E8CEDAABE17BA9452" ma:contentTypeVersion="11" ma:contentTypeDescription="Yeni belge oluşturun." ma:contentTypeScope="" ma:versionID="bc15e8350d6c8dea5e37dde21206fb82">
  <xsd:schema xmlns:xsd="http://www.w3.org/2001/XMLSchema" xmlns:xs="http://www.w3.org/2001/XMLSchema" xmlns:p="http://schemas.microsoft.com/office/2006/metadata/properties" xmlns:ns3="654acfcf-ab4e-4364-8c79-5a3acd86b594" xmlns:ns4="83102317-7b32-4944-9ec4-5875295fb0fd" targetNamespace="http://schemas.microsoft.com/office/2006/metadata/properties" ma:root="true" ma:fieldsID="d9d3ac4ec53618a499b0e5d59b87701c" ns3:_="" ns4:_="">
    <xsd:import namespace="654acfcf-ab4e-4364-8c79-5a3acd86b594"/>
    <xsd:import namespace="83102317-7b32-4944-9ec4-5875295fb0f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4acfcf-ab4e-4364-8c79-5a3acd86b5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102317-7b32-4944-9ec4-5875295fb0f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Paylaşılanla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Ayrıntıları ile Paylaşıldı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İpucu Paylaşımı Karması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İçerik Türü"/>
        <xsd:element ref="dc:title" minOccurs="0" maxOccurs="1" ma:index="4" ma:displayName="Başlı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B09A32-22BD-4363-89C2-B81A935A3F0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8136202-F7FE-4599-9AB3-E3B988CF714E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83102317-7b32-4944-9ec4-5875295fb0fd"/>
    <ds:schemaRef ds:uri="654acfcf-ab4e-4364-8c79-5a3acd86b594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95B2026-5F38-42B3-8941-84F98C7279BD}">
  <ds:schemaRefs>
    <ds:schemaRef ds:uri="654acfcf-ab4e-4364-8c79-5a3acd86b594"/>
    <ds:schemaRef ds:uri="83102317-7b32-4944-9ec4-5875295fb0f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1214</Words>
  <Application>Microsoft Office PowerPoint</Application>
  <PresentationFormat>Widescreen</PresentationFormat>
  <Paragraphs>114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TWA Flight 800 Boeing 747</vt:lpstr>
      <vt:lpstr>Order of Contents</vt:lpstr>
      <vt:lpstr>Introduction</vt:lpstr>
      <vt:lpstr>Background Information</vt:lpstr>
      <vt:lpstr>Accident Characteristics</vt:lpstr>
      <vt:lpstr>How and Why did the Excess Voltage cause an Explosion on the FQIS Wiring System?</vt:lpstr>
      <vt:lpstr>Fuel Performance Analysis</vt:lpstr>
      <vt:lpstr>Fuel Tank and Fuel System Analysis</vt:lpstr>
      <vt:lpstr>Role on the Balance</vt:lpstr>
      <vt:lpstr>Aircraft Electrical Wires</vt:lpstr>
      <vt:lpstr>Statistical Reliability</vt:lpstr>
      <vt:lpstr>Related Accidents</vt:lpstr>
      <vt:lpstr>Corrective Actions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BATUHAN YALCIN</dc:creator>
  <cp:lastModifiedBy>BATUHAN YALCIN</cp:lastModifiedBy>
  <cp:revision>2</cp:revision>
  <dcterms:created xsi:type="dcterms:W3CDTF">2022-06-06T09:42:10Z</dcterms:created>
  <dcterms:modified xsi:type="dcterms:W3CDTF">2022-06-08T21:08:18Z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0x010100E43626DDA13DAC4E8CEDAABE17BA9452</vt:lpwstr>
  </property>
</Properties>
</file>

<file path=docProps/thumbnail.jpeg>
</file>